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7" r:id="rId2"/>
    <p:sldId id="285" r:id="rId3"/>
    <p:sldId id="298" r:id="rId4"/>
    <p:sldId id="259" r:id="rId5"/>
    <p:sldId id="297" r:id="rId6"/>
    <p:sldId id="295" r:id="rId7"/>
    <p:sldId id="260" r:id="rId8"/>
    <p:sldId id="267" r:id="rId9"/>
    <p:sldId id="288" r:id="rId10"/>
    <p:sldId id="287" r:id="rId11"/>
    <p:sldId id="262" r:id="rId12"/>
    <p:sldId id="281" r:id="rId13"/>
    <p:sldId id="280" r:id="rId14"/>
    <p:sldId id="282" r:id="rId15"/>
    <p:sldId id="279" r:id="rId16"/>
    <p:sldId id="292" r:id="rId17"/>
    <p:sldId id="293" r:id="rId18"/>
    <p:sldId id="296" r:id="rId19"/>
    <p:sldId id="269" r:id="rId20"/>
  </p:sldIdLst>
  <p:sldSz cx="18288000" cy="10287000"/>
  <p:notesSz cx="6858000" cy="9144000"/>
  <p:embeddedFontLst>
    <p:embeddedFont>
      <p:font typeface="Barlow Bold" panose="020B0604020202020204" charset="0"/>
      <p:regular r:id="rId22"/>
      <p:bold r:id="rId23"/>
    </p:embeddedFont>
    <p:embeddedFont>
      <p:font typeface="Barlow Medium" panose="00000600000000000000" pitchFamily="2" charset="0"/>
      <p:regular r:id="rId24"/>
      <p:italic r:id="rId25"/>
    </p:embeddedFont>
    <p:embeddedFont>
      <p:font typeface="Calibri" panose="020F0502020204030204" pitchFamily="34" charset="0"/>
      <p:regular r:id="rId26"/>
      <p:bold r:id="rId27"/>
      <p:italic r:id="rId28"/>
      <p:boldItalic r:id="rId29"/>
    </p:embeddedFont>
    <p:embeddedFont>
      <p:font typeface="Garet Bold" panose="020B0604020202020204" charset="0"/>
      <p:regular r:id="rId30"/>
      <p:bold r:id="rId31"/>
    </p:embeddedFont>
    <p:embeddedFont>
      <p:font typeface="HK Grotesk Bold" panose="020B0604020202020204" charset="0"/>
      <p:regular r:id="rId32"/>
      <p:bold r:id="rId33"/>
    </p:embeddedFont>
    <p:embeddedFont>
      <p:font typeface="Oswald" panose="00000500000000000000" pitchFamily="2" charset="0"/>
      <p:regular r:id="rId34"/>
      <p:bold r:id="rId35"/>
    </p:embeddedFont>
    <p:embeddedFont>
      <p:font typeface="Public Sans Bold" panose="020B0604020202020204" charset="0"/>
      <p:regular r:id="rId36"/>
    </p:embeddedFont>
    <p:embeddedFont>
      <p:font typeface="TT Fors" panose="020B0604020202020204" charset="0"/>
      <p:regular r:id="rId37"/>
    </p:embeddedFont>
    <p:embeddedFont>
      <p:font typeface="TT Fors Bold" panose="020B0604020202020204" charset="0"/>
      <p:regular r:id="rId38"/>
      <p:bold r:id="rId39"/>
    </p:embeddedFont>
    <p:embeddedFont>
      <p:font typeface="TT Norms" panose="020B0604020202020204" charset="0"/>
      <p:regular r:id="rId40"/>
    </p:embeddedFont>
    <p:embeddedFont>
      <p:font typeface="TT Norms Bold" panose="020B0604020202020204" charset="0"/>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F05"/>
    <a:srgbClr val="1309DF"/>
    <a:srgbClr val="04BF9D"/>
    <a:srgbClr val="B1AEF2"/>
    <a:srgbClr val="FFC100"/>
    <a:srgbClr val="0583F2"/>
    <a:srgbClr val="FCFBFC"/>
    <a:srgbClr val="FFFFFF"/>
    <a:srgbClr val="FFFDFC"/>
    <a:srgbClr val="CB6C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431" autoAdjust="0"/>
  </p:normalViewPr>
  <p:slideViewPr>
    <p:cSldViewPr>
      <p:cViewPr varScale="1">
        <p:scale>
          <a:sx n="69" d="100"/>
          <a:sy n="69" d="100"/>
        </p:scale>
        <p:origin x="83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09B67-4C34-44D3-91A5-6DA882A375ED}" type="datetimeFigureOut">
              <a:rPr lang="en-US" smtClean="0"/>
              <a:t>3/19/2023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1A916-945B-4C10-8FCF-D3BBE5B3C0BB}" type="slidenum">
              <a:rPr lang="en-US" smtClean="0"/>
              <a:t>‹#›</a:t>
            </a:fld>
            <a:endParaRPr lang="en-US"/>
          </a:p>
        </p:txBody>
      </p:sp>
    </p:spTree>
    <p:extLst>
      <p:ext uri="{BB962C8B-B14F-4D97-AF65-F5344CB8AC3E}">
        <p14:creationId xmlns:p14="http://schemas.microsoft.com/office/powerpoint/2010/main" val="936939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1A916-945B-4C10-8FCF-D3BBE5B3C0BB}" type="slidenum">
              <a:rPr lang="en-US" smtClean="0"/>
              <a:t>4</a:t>
            </a:fld>
            <a:endParaRPr lang="en-US"/>
          </a:p>
        </p:txBody>
      </p:sp>
    </p:spTree>
    <p:extLst>
      <p:ext uri="{BB962C8B-B14F-4D97-AF65-F5344CB8AC3E}">
        <p14:creationId xmlns:p14="http://schemas.microsoft.com/office/powerpoint/2010/main" val="308757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1A916-945B-4C10-8FCF-D3BBE5B3C0BB}" type="slidenum">
              <a:rPr lang="en-US" smtClean="0"/>
              <a:t>10</a:t>
            </a:fld>
            <a:endParaRPr lang="en-US"/>
          </a:p>
        </p:txBody>
      </p:sp>
    </p:spTree>
    <p:extLst>
      <p:ext uri="{BB962C8B-B14F-4D97-AF65-F5344CB8AC3E}">
        <p14:creationId xmlns:p14="http://schemas.microsoft.com/office/powerpoint/2010/main" val="187626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image" Target="../media/image36.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35.png"/><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9.svg"/><Relationship Id="rId7" Type="http://schemas.openxmlformats.org/officeDocument/2006/relationships/image" Target="../media/image65.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26.svg"/><Relationship Id="rId10" Type="http://schemas.openxmlformats.org/officeDocument/2006/relationships/image" Target="../media/image68.svg"/><Relationship Id="rId4" Type="http://schemas.openxmlformats.org/officeDocument/2006/relationships/image" Target="../media/image25.pn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26.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26.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9.svg"/><Relationship Id="rId7" Type="http://schemas.openxmlformats.org/officeDocument/2006/relationships/image" Target="../media/image6.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www.scirp.org/journal/am" TargetMode="External"/><Relationship Id="rId5" Type="http://schemas.openxmlformats.org/officeDocument/2006/relationships/image" Target="../media/image26.svg"/><Relationship Id="rId10" Type="http://schemas.openxmlformats.org/officeDocument/2006/relationships/hyperlink" Target="https://doi.org/10.1155/2017/9742170" TargetMode="External"/><Relationship Id="rId4" Type="http://schemas.openxmlformats.org/officeDocument/2006/relationships/image" Target="../media/image25.png"/><Relationship Id="rId9" Type="http://schemas.openxmlformats.org/officeDocument/2006/relationships/image" Target="../media/image71.svg"/></Relationships>
</file>

<file path=ppt/slides/_rels/slide17.xml.rels><?xml version="1.0" encoding="UTF-8" standalone="yes"?>
<Relationships xmlns="http://schemas.openxmlformats.org/package/2006/relationships"><Relationship Id="rId8" Type="http://schemas.openxmlformats.org/officeDocument/2006/relationships/hyperlink" Target="https://doi.org/10.3390/ijgi6050135" TargetMode="External"/><Relationship Id="rId3" Type="http://schemas.openxmlformats.org/officeDocument/2006/relationships/image" Target="../media/image26.svg"/><Relationship Id="rId7" Type="http://schemas.openxmlformats.org/officeDocument/2006/relationships/image" Target="../media/image71.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svg"/><Relationship Id="rId10" Type="http://schemas.openxmlformats.org/officeDocument/2006/relationships/hyperlink" Target="https://doi.org/10.1016/j.dcan.2020.07.012" TargetMode="External"/><Relationship Id="rId4" Type="http://schemas.openxmlformats.org/officeDocument/2006/relationships/image" Target="../media/image5.png"/><Relationship Id="rId9" Type="http://schemas.openxmlformats.org/officeDocument/2006/relationships/hyperlink" Target="https://doi.org/10.1016/j.knosys.2021.10800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71.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9.svg"/><Relationship Id="rId7" Type="http://schemas.openxmlformats.org/officeDocument/2006/relationships/image" Target="../media/image21.gif"/><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9.png"/><Relationship Id="rId5" Type="http://schemas.openxmlformats.org/officeDocument/2006/relationships/image" Target="../media/image18.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sv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svg"/><Relationship Id="rId7" Type="http://schemas.openxmlformats.org/officeDocument/2006/relationships/image" Target="../media/image41.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grpSp>
        <p:nvGrpSpPr>
          <p:cNvPr id="4" name="Group 4"/>
          <p:cNvGrpSpPr/>
          <p:nvPr/>
        </p:nvGrpSpPr>
        <p:grpSpPr>
          <a:xfrm>
            <a:off x="10245923" y="1241665"/>
            <a:ext cx="13006965" cy="11729012"/>
            <a:chOff x="-93664" y="-112166"/>
            <a:chExt cx="17342620" cy="1563868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93664" y="-112166"/>
              <a:ext cx="10922924" cy="13715999"/>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6326032" y="1810517"/>
              <a:ext cx="10922924" cy="13715999"/>
            </a:xfrm>
            <a:prstGeom prst="rect">
              <a:avLst/>
            </a:prstGeom>
          </p:spPr>
        </p:pic>
      </p:grpSp>
      <p:sp>
        <p:nvSpPr>
          <p:cNvPr id="2" name="AutoShape 2"/>
          <p:cNvSpPr/>
          <p:nvPr/>
        </p:nvSpPr>
        <p:spPr>
          <a:xfrm rot="-4007146">
            <a:off x="15037901" y="6852565"/>
            <a:ext cx="3590044" cy="0"/>
          </a:xfrm>
          <a:prstGeom prst="line">
            <a:avLst/>
          </a:prstGeom>
          <a:ln w="133350" cap="rnd">
            <a:solidFill>
              <a:srgbClr val="38B6FF">
                <a:alpha val="49804"/>
              </a:srgbClr>
            </a:solidFill>
            <a:prstDash val="solid"/>
            <a:headEnd type="none" w="sm" len="sm"/>
            <a:tailEnd type="none" w="sm" len="sm"/>
          </a:ln>
        </p:spPr>
      </p:sp>
      <p:sp>
        <p:nvSpPr>
          <p:cNvPr id="3" name="AutoShape 3"/>
          <p:cNvSpPr/>
          <p:nvPr/>
        </p:nvSpPr>
        <p:spPr>
          <a:xfrm rot="1394404">
            <a:off x="13345830" y="7891978"/>
            <a:ext cx="2905043" cy="38708"/>
          </a:xfrm>
          <a:prstGeom prst="line">
            <a:avLst/>
          </a:prstGeom>
          <a:ln w="133350" cap="rnd">
            <a:solidFill>
              <a:srgbClr val="38B6FF">
                <a:alpha val="49804"/>
              </a:srgbClr>
            </a:solidFill>
            <a:prstDash val="solid"/>
            <a:headEnd type="none" w="sm" len="sm"/>
            <a:tailEnd type="none" w="sm" len="sm"/>
          </a:ln>
        </p:spPr>
        <p:txBody>
          <a:bodyPr/>
          <a:lstStyle/>
          <a:p>
            <a:endParaRPr lang="en-US" dirty="0"/>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57620">
            <a:off x="13327434" y="7148452"/>
            <a:ext cx="283289" cy="317411"/>
          </a:xfrm>
          <a:prstGeom prst="rect">
            <a:avLst/>
          </a:prstGeom>
        </p:spPr>
      </p:pic>
      <p:sp>
        <p:nvSpPr>
          <p:cNvPr id="8" name="TextBox 8"/>
          <p:cNvSpPr txBox="1"/>
          <p:nvPr/>
        </p:nvSpPr>
        <p:spPr>
          <a:xfrm>
            <a:off x="11912280" y="4979353"/>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9" name="TextBox 9"/>
          <p:cNvSpPr txBox="1"/>
          <p:nvPr/>
        </p:nvSpPr>
        <p:spPr>
          <a:xfrm rot="608990">
            <a:off x="14421657" y="2366892"/>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10" name="TextBox 10"/>
          <p:cNvSpPr txBox="1"/>
          <p:nvPr/>
        </p:nvSpPr>
        <p:spPr>
          <a:xfrm>
            <a:off x="12114058" y="2098055"/>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11" name="TextBox 11"/>
          <p:cNvSpPr txBox="1"/>
          <p:nvPr/>
        </p:nvSpPr>
        <p:spPr>
          <a:xfrm>
            <a:off x="16439469" y="2941742"/>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Toilet</a:t>
            </a:r>
          </a:p>
        </p:txBody>
      </p:sp>
      <p:sp>
        <p:nvSpPr>
          <p:cNvPr id="12" name="TextBox 12"/>
          <p:cNvSpPr txBox="1"/>
          <p:nvPr/>
        </p:nvSpPr>
        <p:spPr>
          <a:xfrm>
            <a:off x="15834745" y="4853305"/>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13" name="TextBox 13"/>
          <p:cNvSpPr txBox="1"/>
          <p:nvPr/>
        </p:nvSpPr>
        <p:spPr>
          <a:xfrm>
            <a:off x="15109744" y="7016963"/>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14" name="TextBox 14"/>
          <p:cNvSpPr txBox="1"/>
          <p:nvPr/>
        </p:nvSpPr>
        <p:spPr>
          <a:xfrm>
            <a:off x="14012037" y="4133366"/>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15" name="TextBox 15"/>
          <p:cNvSpPr txBox="1"/>
          <p:nvPr/>
        </p:nvSpPr>
        <p:spPr>
          <a:xfrm>
            <a:off x="12372375" y="3343323"/>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16" name="TextBox 16"/>
          <p:cNvSpPr txBox="1"/>
          <p:nvPr/>
        </p:nvSpPr>
        <p:spPr>
          <a:xfrm>
            <a:off x="12732111" y="8100040"/>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17" name="TextBox 17"/>
          <p:cNvSpPr txBox="1"/>
          <p:nvPr/>
        </p:nvSpPr>
        <p:spPr>
          <a:xfrm>
            <a:off x="10592412" y="6552872"/>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18" name="TextBox 18"/>
          <p:cNvSpPr txBox="1"/>
          <p:nvPr/>
        </p:nvSpPr>
        <p:spPr>
          <a:xfrm>
            <a:off x="13406939" y="6612572"/>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19" name="TextBox 19"/>
          <p:cNvSpPr txBox="1"/>
          <p:nvPr/>
        </p:nvSpPr>
        <p:spPr>
          <a:xfrm>
            <a:off x="13884257" y="9094153"/>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20" name="TextBox 20"/>
          <p:cNvSpPr txBox="1"/>
          <p:nvPr/>
        </p:nvSpPr>
        <p:spPr>
          <a:xfrm>
            <a:off x="16237926" y="8968105"/>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21" name="TextBox 21"/>
          <p:cNvSpPr txBox="1"/>
          <p:nvPr/>
        </p:nvSpPr>
        <p:spPr>
          <a:xfrm>
            <a:off x="16821211" y="7016963"/>
            <a:ext cx="1639662" cy="290195"/>
          </a:xfrm>
          <a:prstGeom prst="rect">
            <a:avLst/>
          </a:prstGeom>
        </p:spPr>
        <p:txBody>
          <a:bodyPr lIns="0" tIns="0" rIns="0" bIns="0" rtlCol="0" anchor="t">
            <a:spAutoFit/>
          </a:bodyPr>
          <a:lstStyle/>
          <a:p>
            <a:pPr algn="ctr">
              <a:lnSpc>
                <a:spcPts val="2380"/>
              </a:lnSpc>
              <a:spcBef>
                <a:spcPct val="0"/>
              </a:spcBef>
            </a:pPr>
            <a:r>
              <a:rPr lang="en-US" sz="1700">
                <a:solidFill>
                  <a:srgbClr val="F1F7F7"/>
                </a:solidFill>
                <a:latin typeface="TT Fors Bold"/>
              </a:rPr>
              <a:t>Room 202</a:t>
            </a:r>
          </a:p>
        </p:txBody>
      </p:sp>
      <p:sp>
        <p:nvSpPr>
          <p:cNvPr id="22" name="TextBox 22"/>
          <p:cNvSpPr txBox="1"/>
          <p:nvPr/>
        </p:nvSpPr>
        <p:spPr>
          <a:xfrm>
            <a:off x="358623" y="3982739"/>
            <a:ext cx="10523494" cy="2031325"/>
          </a:xfrm>
          <a:prstGeom prst="rect">
            <a:avLst/>
          </a:prstGeom>
        </p:spPr>
        <p:txBody>
          <a:bodyPr wrap="square" lIns="0" tIns="0" rIns="0" bIns="0" rtlCol="0" anchor="t">
            <a:spAutoFit/>
          </a:bodyPr>
          <a:lstStyle/>
          <a:p>
            <a:pPr algn="ctr"/>
            <a:r>
              <a:rPr lang="en-US" sz="4400" b="1" dirty="0">
                <a:latin typeface="TT Norms Bold" panose="020B0604020202020204" charset="0"/>
              </a:rPr>
              <a:t>An Efficient Indoor Shortest Path Determination System with Streamlined Dataset Collection</a:t>
            </a:r>
            <a:endParaRPr lang="en-US" sz="4400" spc="-380" dirty="0">
              <a:solidFill>
                <a:srgbClr val="000000"/>
              </a:solidFill>
              <a:latin typeface="TT Norms Bold" panose="020B0604020202020204" charset="0"/>
            </a:endParaRPr>
          </a:p>
        </p:txBody>
      </p:sp>
      <p:pic>
        <p:nvPicPr>
          <p:cNvPr id="24" name="Picture 24"/>
          <p:cNvPicPr>
            <a:picLocks noChangeAspect="1"/>
          </p:cNvPicPr>
          <p:nvPr/>
        </p:nvPicPr>
        <p:blipFill>
          <a:blip r:embed="rId6">
            <a:alphaModFix amt="5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424166">
            <a:off x="-849927" y="-3632849"/>
            <a:ext cx="4114800" cy="6321620"/>
          </a:xfrm>
          <a:prstGeom prst="rect">
            <a:avLst/>
          </a:prstGeom>
        </p:spPr>
      </p:pic>
      <p:pic>
        <p:nvPicPr>
          <p:cNvPr id="25" name="Picture 25"/>
          <p:cNvPicPr>
            <a:picLocks noChangeAspect="1"/>
          </p:cNvPicPr>
          <p:nvPr/>
        </p:nvPicPr>
        <p:blipFill>
          <a:blip r:embed="rId6">
            <a:alphaModFix amt="5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00760" y="8264187"/>
            <a:ext cx="4114800" cy="6321620"/>
          </a:xfrm>
          <a:prstGeom prst="rect">
            <a:avLst/>
          </a:prstGeom>
        </p:spPr>
      </p:pic>
      <p:pic>
        <p:nvPicPr>
          <p:cNvPr id="26" name="Picture 26"/>
          <p:cNvPicPr>
            <a:picLocks noChangeAspect="1"/>
          </p:cNvPicPr>
          <p:nvPr/>
        </p:nvPicPr>
        <p:blipFill>
          <a:blip r:embed="rId6">
            <a:alphaModFix amt="5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725879">
            <a:off x="15544344" y="-4069921"/>
            <a:ext cx="4114800" cy="6321620"/>
          </a:xfrm>
          <a:prstGeom prst="rect">
            <a:avLst/>
          </a:prstGeom>
        </p:spPr>
      </p:pic>
      <p:pic>
        <p:nvPicPr>
          <p:cNvPr id="27" name="Picture 27"/>
          <p:cNvPicPr>
            <a:picLocks noChangeAspect="1"/>
          </p:cNvPicPr>
          <p:nvPr/>
        </p:nvPicPr>
        <p:blipFill>
          <a:blip r:embed="rId8">
            <a:alphaModFix amt="21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338754" y="8939412"/>
            <a:ext cx="2462371" cy="1347588"/>
          </a:xfrm>
          <a:prstGeom prst="rect">
            <a:avLst/>
          </a:prstGeom>
        </p:spPr>
      </p:pic>
      <p:pic>
        <p:nvPicPr>
          <p:cNvPr id="2052" name="Picture 4" descr="Gps - Free maps and location icons">
            <a:extLst>
              <a:ext uri="{FF2B5EF4-FFF2-40B4-BE49-F238E27FC236}">
                <a16:creationId xmlns:a16="http://schemas.microsoft.com/office/drawing/2014/main" id="{7AE4CFAD-180A-2248-2D99-8F1FF65B808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227033" y="4540320"/>
            <a:ext cx="729228" cy="729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750"/>
                                        <p:tgtEl>
                                          <p:spTgt spid="7"/>
                                        </p:tgtEl>
                                      </p:cBhvr>
                                    </p:animEffect>
                                  </p:childTnLst>
                                </p:cTn>
                              </p:par>
                            </p:childTnLst>
                          </p:cTn>
                        </p:par>
                        <p:par>
                          <p:cTn id="25" fill="hold">
                            <p:stCondLst>
                              <p:cond delay="2250"/>
                            </p:stCondLst>
                            <p:childTnLst>
                              <p:par>
                                <p:cTn id="26" presetID="2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750"/>
                                        <p:tgtEl>
                                          <p:spTgt spid="3"/>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750"/>
                                        <p:tgtEl>
                                          <p:spTgt spid="2"/>
                                        </p:tgtEl>
                                      </p:cBhvr>
                                    </p:animEffect>
                                  </p:childTnLst>
                                </p:cTn>
                              </p:par>
                            </p:childTnLst>
                          </p:cTn>
                        </p:par>
                        <p:par>
                          <p:cTn id="33" fill="hold">
                            <p:stCondLst>
                              <p:cond delay="3750"/>
                            </p:stCondLst>
                            <p:childTnLst>
                              <p:par>
                                <p:cTn id="34" presetID="26" presetClass="entr" presetSubtype="0" fill="hold" nodeType="afterEffect">
                                  <p:stCondLst>
                                    <p:cond delay="0"/>
                                  </p:stCondLst>
                                  <p:childTnLst>
                                    <p:set>
                                      <p:cBhvr>
                                        <p:cTn id="35" dur="1" fill="hold">
                                          <p:stCondLst>
                                            <p:cond delay="0"/>
                                          </p:stCondLst>
                                        </p:cTn>
                                        <p:tgtEl>
                                          <p:spTgt spid="2052"/>
                                        </p:tgtEl>
                                        <p:attrNameLst>
                                          <p:attrName>style.visibility</p:attrName>
                                        </p:attrNameLst>
                                      </p:cBhvr>
                                      <p:to>
                                        <p:strVal val="visible"/>
                                      </p:to>
                                    </p:set>
                                    <p:animEffect transition="in" filter="wipe(down)">
                                      <p:cBhvr>
                                        <p:cTn id="36" dur="580">
                                          <p:stCondLst>
                                            <p:cond delay="0"/>
                                          </p:stCondLst>
                                        </p:cTn>
                                        <p:tgtEl>
                                          <p:spTgt spid="2052"/>
                                        </p:tgtEl>
                                      </p:cBhvr>
                                    </p:animEffect>
                                    <p:anim calcmode="lin" valueType="num">
                                      <p:cBhvr>
                                        <p:cTn id="37" dur="1822" tmFilter="0,0; 0.14,0.36; 0.43,0.73; 0.71,0.91; 1.0,1.0">
                                          <p:stCondLst>
                                            <p:cond delay="0"/>
                                          </p:stCondLst>
                                        </p:cTn>
                                        <p:tgtEl>
                                          <p:spTgt spid="205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05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05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05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052"/>
                                        </p:tgtEl>
                                        <p:attrNameLst>
                                          <p:attrName>ppt_y</p:attrName>
                                        </p:attrNameLst>
                                      </p:cBhvr>
                                      <p:tavLst>
                                        <p:tav tm="0" fmla="#ppt_y-sin(pi*$)/81">
                                          <p:val>
                                            <p:fltVal val="0"/>
                                          </p:val>
                                        </p:tav>
                                        <p:tav tm="100000">
                                          <p:val>
                                            <p:fltVal val="1"/>
                                          </p:val>
                                        </p:tav>
                                      </p:tavLst>
                                    </p:anim>
                                    <p:animScale>
                                      <p:cBhvr>
                                        <p:cTn id="42" dur="26">
                                          <p:stCondLst>
                                            <p:cond delay="650"/>
                                          </p:stCondLst>
                                        </p:cTn>
                                        <p:tgtEl>
                                          <p:spTgt spid="2052"/>
                                        </p:tgtEl>
                                      </p:cBhvr>
                                      <p:to x="100000" y="60000"/>
                                    </p:animScale>
                                    <p:animScale>
                                      <p:cBhvr>
                                        <p:cTn id="43" dur="166" decel="50000">
                                          <p:stCondLst>
                                            <p:cond delay="676"/>
                                          </p:stCondLst>
                                        </p:cTn>
                                        <p:tgtEl>
                                          <p:spTgt spid="2052"/>
                                        </p:tgtEl>
                                      </p:cBhvr>
                                      <p:to x="100000" y="100000"/>
                                    </p:animScale>
                                    <p:animScale>
                                      <p:cBhvr>
                                        <p:cTn id="44" dur="26">
                                          <p:stCondLst>
                                            <p:cond delay="1312"/>
                                          </p:stCondLst>
                                        </p:cTn>
                                        <p:tgtEl>
                                          <p:spTgt spid="2052"/>
                                        </p:tgtEl>
                                      </p:cBhvr>
                                      <p:to x="100000" y="80000"/>
                                    </p:animScale>
                                    <p:animScale>
                                      <p:cBhvr>
                                        <p:cTn id="45" dur="166" decel="50000">
                                          <p:stCondLst>
                                            <p:cond delay="1338"/>
                                          </p:stCondLst>
                                        </p:cTn>
                                        <p:tgtEl>
                                          <p:spTgt spid="2052"/>
                                        </p:tgtEl>
                                      </p:cBhvr>
                                      <p:to x="100000" y="100000"/>
                                    </p:animScale>
                                    <p:animScale>
                                      <p:cBhvr>
                                        <p:cTn id="46" dur="26">
                                          <p:stCondLst>
                                            <p:cond delay="1642"/>
                                          </p:stCondLst>
                                        </p:cTn>
                                        <p:tgtEl>
                                          <p:spTgt spid="2052"/>
                                        </p:tgtEl>
                                      </p:cBhvr>
                                      <p:to x="100000" y="90000"/>
                                    </p:animScale>
                                    <p:animScale>
                                      <p:cBhvr>
                                        <p:cTn id="47" dur="166" decel="50000">
                                          <p:stCondLst>
                                            <p:cond delay="1668"/>
                                          </p:stCondLst>
                                        </p:cTn>
                                        <p:tgtEl>
                                          <p:spTgt spid="2052"/>
                                        </p:tgtEl>
                                      </p:cBhvr>
                                      <p:to x="100000" y="100000"/>
                                    </p:animScale>
                                    <p:animScale>
                                      <p:cBhvr>
                                        <p:cTn id="48" dur="26">
                                          <p:stCondLst>
                                            <p:cond delay="1808"/>
                                          </p:stCondLst>
                                        </p:cTn>
                                        <p:tgtEl>
                                          <p:spTgt spid="2052"/>
                                        </p:tgtEl>
                                      </p:cBhvr>
                                      <p:to x="100000" y="95000"/>
                                    </p:animScale>
                                    <p:animScale>
                                      <p:cBhvr>
                                        <p:cTn id="49" dur="166" decel="50000">
                                          <p:stCondLst>
                                            <p:cond delay="1834"/>
                                          </p:stCondLst>
                                        </p:cTn>
                                        <p:tgtEl>
                                          <p:spTgt spid="2052"/>
                                        </p:tgtEl>
                                      </p:cBhvr>
                                      <p:to x="100000" y="100000"/>
                                    </p:animScale>
                                  </p:childTnLst>
                                </p:cTn>
                              </p:par>
                            </p:childTnLst>
                          </p:cTn>
                        </p:par>
                        <p:par>
                          <p:cTn id="50" fill="hold">
                            <p:stCondLst>
                              <p:cond delay="5750"/>
                            </p:stCondLst>
                            <p:childTnLst>
                              <p:par>
                                <p:cTn id="51" presetID="45" presetClass="entr" presetSubtype="0" repeatCount="indefinite" fill="hold" nodeType="afterEffect">
                                  <p:stCondLst>
                                    <p:cond delay="0"/>
                                  </p:stCondLst>
                                  <p:endCondLst>
                                    <p:cond evt="onNext" delay="0">
                                      <p:tgtEl>
                                        <p:sldTgt/>
                                      </p:tgtEl>
                                    </p:cond>
                                  </p:endCondLst>
                                  <p:childTnLst>
                                    <p:set>
                                      <p:cBhvr>
                                        <p:cTn id="52" dur="1" fill="hold">
                                          <p:stCondLst>
                                            <p:cond delay="0"/>
                                          </p:stCondLst>
                                        </p:cTn>
                                        <p:tgtEl>
                                          <p:spTgt spid="2052"/>
                                        </p:tgtEl>
                                        <p:attrNameLst>
                                          <p:attrName>style.visibility</p:attrName>
                                        </p:attrNameLst>
                                      </p:cBhvr>
                                      <p:to>
                                        <p:strVal val="visible"/>
                                      </p:to>
                                    </p:set>
                                    <p:animEffect transition="in" filter="fade">
                                      <p:cBhvr>
                                        <p:cTn id="53" dur="2000"/>
                                        <p:tgtEl>
                                          <p:spTgt spid="2052"/>
                                        </p:tgtEl>
                                      </p:cBhvr>
                                    </p:animEffect>
                                    <p:anim calcmode="lin" valueType="num">
                                      <p:cBhvr>
                                        <p:cTn id="54" dur="2000" fill="hold"/>
                                        <p:tgtEl>
                                          <p:spTgt spid="2052"/>
                                        </p:tgtEl>
                                        <p:attrNameLst>
                                          <p:attrName>ppt_w</p:attrName>
                                        </p:attrNameLst>
                                      </p:cBhvr>
                                      <p:tavLst>
                                        <p:tav tm="0" fmla="#ppt_w*sin(2.5*pi*$)">
                                          <p:val>
                                            <p:fltVal val="0"/>
                                          </p:val>
                                        </p:tav>
                                        <p:tav tm="100000">
                                          <p:val>
                                            <p:fltVal val="1"/>
                                          </p:val>
                                        </p:tav>
                                      </p:tavLst>
                                    </p:anim>
                                    <p:anim calcmode="lin" valueType="num">
                                      <p:cBhvr>
                                        <p:cTn id="55" dur="2000" fill="hold"/>
                                        <p:tgtEl>
                                          <p:spTgt spid="205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637D7A-42C5-44E0-2670-C2D2386DB0F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595" t="3089" r="5971"/>
          <a:stretch/>
        </p:blipFill>
        <p:spPr>
          <a:xfrm>
            <a:off x="228600" y="74494"/>
            <a:ext cx="11365862" cy="10212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2" name="Group 1">
            <a:extLst>
              <a:ext uri="{FF2B5EF4-FFF2-40B4-BE49-F238E27FC236}">
                <a16:creationId xmlns:a16="http://schemas.microsoft.com/office/drawing/2014/main" id="{E3AFC9AD-4028-5B2B-E61C-0D93810562DE}"/>
              </a:ext>
            </a:extLst>
          </p:cNvPr>
          <p:cNvGrpSpPr/>
          <p:nvPr/>
        </p:nvGrpSpPr>
        <p:grpSpPr>
          <a:xfrm>
            <a:off x="12649200" y="6210300"/>
            <a:ext cx="2760092" cy="3631763"/>
            <a:chOff x="12873820" y="1181100"/>
            <a:chExt cx="2760092" cy="3631763"/>
          </a:xfrm>
        </p:grpSpPr>
        <p:sp>
          <p:nvSpPr>
            <p:cNvPr id="3" name="TextBox 2">
              <a:extLst>
                <a:ext uri="{FF2B5EF4-FFF2-40B4-BE49-F238E27FC236}">
                  <a16:creationId xmlns:a16="http://schemas.microsoft.com/office/drawing/2014/main" id="{7B40AF62-1198-BB01-0106-7B1AA460AE2E}"/>
                </a:ext>
              </a:extLst>
            </p:cNvPr>
            <p:cNvSpPr txBox="1"/>
            <p:nvPr/>
          </p:nvSpPr>
          <p:spPr>
            <a:xfrm>
              <a:off x="13182600" y="1181100"/>
              <a:ext cx="2451312" cy="3631763"/>
            </a:xfrm>
            <a:prstGeom prst="rect">
              <a:avLst/>
            </a:prstGeom>
            <a:noFill/>
          </p:spPr>
          <p:txBody>
            <a:bodyPr wrap="square" rtlCol="0">
              <a:spAutoFit/>
            </a:bodyPr>
            <a:lstStyle/>
            <a:p>
              <a:pPr>
                <a:lnSpc>
                  <a:spcPct val="150000"/>
                </a:lnSpc>
              </a:pPr>
              <a:r>
                <a:rPr lang="en-US" sz="2000" dirty="0">
                  <a:latin typeface="TT Fors" panose="020B0604020202020204" charset="0"/>
                </a:rPr>
                <a:t>Room Area Spaces</a:t>
              </a:r>
            </a:p>
            <a:p>
              <a:pPr>
                <a:lnSpc>
                  <a:spcPct val="150000"/>
                </a:lnSpc>
              </a:pPr>
              <a:r>
                <a:rPr lang="en-US" sz="2000" dirty="0">
                  <a:latin typeface="TT Fors" panose="020B0604020202020204" charset="0"/>
                </a:rPr>
                <a:t>Node</a:t>
              </a:r>
            </a:p>
            <a:p>
              <a:pPr>
                <a:lnSpc>
                  <a:spcPct val="150000"/>
                </a:lnSpc>
              </a:pPr>
              <a:r>
                <a:rPr lang="en-US" sz="2000" dirty="0">
                  <a:latin typeface="TT Fors" panose="020B0604020202020204" charset="0"/>
                </a:rPr>
                <a:t>Pathway</a:t>
              </a:r>
            </a:p>
            <a:p>
              <a:pPr>
                <a:lnSpc>
                  <a:spcPct val="150000"/>
                </a:lnSpc>
              </a:pPr>
              <a:r>
                <a:rPr lang="en-US" sz="2000" dirty="0">
                  <a:latin typeface="TT Fors" panose="020B0604020202020204" charset="0"/>
                </a:rPr>
                <a:t>Lift</a:t>
              </a:r>
            </a:p>
            <a:p>
              <a:pPr>
                <a:lnSpc>
                  <a:spcPct val="150000"/>
                </a:lnSpc>
              </a:pPr>
              <a:r>
                <a:rPr lang="en-US" sz="2000" dirty="0">
                  <a:latin typeface="TT Fors" panose="020B0604020202020204" charset="0"/>
                </a:rPr>
                <a:t>Source </a:t>
              </a:r>
            </a:p>
            <a:p>
              <a:pPr>
                <a:lnSpc>
                  <a:spcPct val="150000"/>
                </a:lnSpc>
              </a:pPr>
              <a:r>
                <a:rPr lang="en-US" sz="2000" dirty="0">
                  <a:latin typeface="TT Fors" panose="020B0604020202020204" charset="0"/>
                </a:rPr>
                <a:t>Destination</a:t>
              </a:r>
            </a:p>
            <a:p>
              <a:pPr>
                <a:lnSpc>
                  <a:spcPct val="150000"/>
                </a:lnSpc>
              </a:pPr>
              <a:r>
                <a:rPr lang="en-US" sz="2000" dirty="0">
                  <a:latin typeface="TT Fors" panose="020B0604020202020204" charset="0"/>
                </a:rPr>
                <a:t>Shortest Path</a:t>
              </a:r>
            </a:p>
            <a:p>
              <a:endParaRPr lang="en-US" sz="2000" dirty="0">
                <a:latin typeface="TT Fors" panose="020B0604020202020204" charset="0"/>
              </a:endParaRPr>
            </a:p>
          </p:txBody>
        </p:sp>
        <p:sp>
          <p:nvSpPr>
            <p:cNvPr id="4" name="Rectangle 3">
              <a:extLst>
                <a:ext uri="{FF2B5EF4-FFF2-40B4-BE49-F238E27FC236}">
                  <a16:creationId xmlns:a16="http://schemas.microsoft.com/office/drawing/2014/main" id="{94E70DF7-84DC-D63D-8B2C-F0A0EBB5FA38}"/>
                </a:ext>
              </a:extLst>
            </p:cNvPr>
            <p:cNvSpPr/>
            <p:nvPr/>
          </p:nvSpPr>
          <p:spPr>
            <a:xfrm>
              <a:off x="12877800" y="1403087"/>
              <a:ext cx="228600" cy="2286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97B39215-ACB9-8FE7-5F2E-AE687A027B9F}"/>
                </a:ext>
              </a:extLst>
            </p:cNvPr>
            <p:cNvSpPr/>
            <p:nvPr/>
          </p:nvSpPr>
          <p:spPr>
            <a:xfrm>
              <a:off x="12877800" y="2247900"/>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a:extLst>
                <a:ext uri="{FF2B5EF4-FFF2-40B4-BE49-F238E27FC236}">
                  <a16:creationId xmlns:a16="http://schemas.microsoft.com/office/drawing/2014/main" id="{0A9BF2CB-8370-213A-D395-B2907A2FAA01}"/>
                </a:ext>
              </a:extLst>
            </p:cNvPr>
            <p:cNvSpPr/>
            <p:nvPr/>
          </p:nvSpPr>
          <p:spPr>
            <a:xfrm>
              <a:off x="12877800" y="1850739"/>
              <a:ext cx="228600" cy="228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FC8626C-1F15-0A11-26C7-A36136D9B13C}"/>
                </a:ext>
              </a:extLst>
            </p:cNvPr>
            <p:cNvSpPr/>
            <p:nvPr/>
          </p:nvSpPr>
          <p:spPr>
            <a:xfrm>
              <a:off x="12885193" y="2705100"/>
              <a:ext cx="228600" cy="22860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30258B2E-F7C2-316C-406D-36FFD23E9F65}"/>
                </a:ext>
              </a:extLst>
            </p:cNvPr>
            <p:cNvSpPr/>
            <p:nvPr/>
          </p:nvSpPr>
          <p:spPr>
            <a:xfrm>
              <a:off x="12885193" y="4091028"/>
              <a:ext cx="228600" cy="228600"/>
            </a:xfrm>
            <a:prstGeom prst="rect">
              <a:avLst/>
            </a:prstGeom>
            <a:solidFill>
              <a:srgbClr val="01AF0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51FAE818-1290-A3A9-0149-5C6CFDB02C7B}"/>
                </a:ext>
              </a:extLst>
            </p:cNvPr>
            <p:cNvSpPr/>
            <p:nvPr/>
          </p:nvSpPr>
          <p:spPr>
            <a:xfrm>
              <a:off x="12873820" y="3198665"/>
              <a:ext cx="228600" cy="228600"/>
            </a:xfrm>
            <a:prstGeom prst="rect">
              <a:avLst/>
            </a:prstGeom>
            <a:solidFill>
              <a:srgbClr val="1309DF"/>
            </a:solidFill>
            <a:ln>
              <a:solidFill>
                <a:srgbClr val="1309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1C65B8B2-1392-49AB-588A-744FC4714B27}"/>
                </a:ext>
              </a:extLst>
            </p:cNvPr>
            <p:cNvSpPr/>
            <p:nvPr/>
          </p:nvSpPr>
          <p:spPr>
            <a:xfrm>
              <a:off x="12885193" y="3597463"/>
              <a:ext cx="228600" cy="2286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3" name="TextBox 12">
            <a:extLst>
              <a:ext uri="{FF2B5EF4-FFF2-40B4-BE49-F238E27FC236}">
                <a16:creationId xmlns:a16="http://schemas.microsoft.com/office/drawing/2014/main" id="{28E83341-7EAF-AC73-587D-5C15F1EC79D0}"/>
              </a:ext>
            </a:extLst>
          </p:cNvPr>
          <p:cNvSpPr txBox="1"/>
          <p:nvPr/>
        </p:nvSpPr>
        <p:spPr>
          <a:xfrm>
            <a:off x="11674642" y="555458"/>
            <a:ext cx="5715000" cy="780983"/>
          </a:xfrm>
          <a:prstGeom prst="rect">
            <a:avLst/>
          </a:prstGeom>
          <a:noFill/>
        </p:spPr>
        <p:txBody>
          <a:bodyPr wrap="square">
            <a:spAutoFit/>
          </a:bodyPr>
          <a:lstStyle/>
          <a:p>
            <a:pPr algn="ctr">
              <a:lnSpc>
                <a:spcPts val="5000"/>
              </a:lnSpc>
            </a:pPr>
            <a:r>
              <a:rPr lang="en-US" sz="5400" spc="-250" dirty="0">
                <a:solidFill>
                  <a:srgbClr val="000000"/>
                </a:solidFill>
                <a:latin typeface="TT Norms Bold"/>
              </a:rPr>
              <a:t>Uses of Dataset</a:t>
            </a:r>
          </a:p>
        </p:txBody>
      </p:sp>
      <p:sp>
        <p:nvSpPr>
          <p:cNvPr id="14" name="TextBox 13">
            <a:extLst>
              <a:ext uri="{FF2B5EF4-FFF2-40B4-BE49-F238E27FC236}">
                <a16:creationId xmlns:a16="http://schemas.microsoft.com/office/drawing/2014/main" id="{C6EFC696-9742-AB57-A5B7-756420BF786D}"/>
              </a:ext>
            </a:extLst>
          </p:cNvPr>
          <p:cNvSpPr txBox="1"/>
          <p:nvPr/>
        </p:nvSpPr>
        <p:spPr>
          <a:xfrm>
            <a:off x="11867147" y="1599048"/>
            <a:ext cx="5715000" cy="918200"/>
          </a:xfrm>
          <a:prstGeom prst="rect">
            <a:avLst/>
          </a:prstGeom>
          <a:noFill/>
        </p:spPr>
        <p:txBody>
          <a:bodyPr wrap="square">
            <a:spAutoFit/>
          </a:bodyPr>
          <a:lstStyle/>
          <a:p>
            <a:pPr>
              <a:lnSpc>
                <a:spcPts val="3150"/>
              </a:lnSpc>
            </a:pPr>
            <a:r>
              <a:rPr lang="en-US" sz="2800" spc="-10" dirty="0">
                <a:solidFill>
                  <a:srgbClr val="545454"/>
                </a:solidFill>
                <a:latin typeface="TT Fors"/>
              </a:rPr>
              <a:t>Site 1 </a:t>
            </a:r>
          </a:p>
          <a:p>
            <a:pPr>
              <a:lnSpc>
                <a:spcPts val="3150"/>
              </a:lnSpc>
            </a:pPr>
            <a:r>
              <a:rPr lang="en-US" sz="2800" spc="-10" dirty="0">
                <a:solidFill>
                  <a:srgbClr val="545454"/>
                </a:solidFill>
                <a:latin typeface="TT Fors"/>
              </a:rPr>
              <a:t>Location: (EWU Ground Floor)</a:t>
            </a:r>
          </a:p>
        </p:txBody>
      </p:sp>
      <p:sp>
        <p:nvSpPr>
          <p:cNvPr id="18" name="TextBox 17">
            <a:extLst>
              <a:ext uri="{FF2B5EF4-FFF2-40B4-BE49-F238E27FC236}">
                <a16:creationId xmlns:a16="http://schemas.microsoft.com/office/drawing/2014/main" id="{5948FD3E-0435-EF02-3DC0-CE2FAC3AA661}"/>
              </a:ext>
            </a:extLst>
          </p:cNvPr>
          <p:cNvSpPr txBox="1"/>
          <p:nvPr/>
        </p:nvSpPr>
        <p:spPr>
          <a:xfrm>
            <a:off x="12014200" y="3590661"/>
            <a:ext cx="5313947" cy="1200329"/>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chemeClr val="tx1">
                    <a:lumMod val="75000"/>
                    <a:lumOff val="25000"/>
                  </a:schemeClr>
                </a:solidFill>
                <a:effectLst/>
                <a:latin typeface="TT Fors" panose="020B0604020202020204" charset="0"/>
              </a:rPr>
              <a:t>If the user needs to navigate from main entry point (Source) to room number 110 (Destination).</a:t>
            </a:r>
            <a:endParaRPr lang="en-US" sz="2400" dirty="0">
              <a:solidFill>
                <a:schemeClr val="tx1">
                  <a:lumMod val="75000"/>
                  <a:lumOff val="25000"/>
                </a:schemeClr>
              </a:solidFill>
              <a:latin typeface="TT Fors" panose="020B0604020202020204" charset="0"/>
            </a:endParaRPr>
          </a:p>
        </p:txBody>
      </p:sp>
    </p:spTree>
    <p:extLst>
      <p:ext uri="{BB962C8B-B14F-4D97-AF65-F5344CB8AC3E}">
        <p14:creationId xmlns:p14="http://schemas.microsoft.com/office/powerpoint/2010/main" val="2786746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7885">
            <a:off x="6901681" y="-198272"/>
            <a:ext cx="12324256" cy="9751567"/>
          </a:xfrm>
          <a:prstGeom prst="rect">
            <a:avLst/>
          </a:prstGeom>
        </p:spPr>
      </p:pic>
      <p:pic>
        <p:nvPicPr>
          <p:cNvPr id="3" name="Picture 3"/>
          <p:cNvPicPr>
            <a:picLocks noChangeAspect="1"/>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337">
            <a:off x="-3836119" y="-2836342"/>
            <a:ext cx="9060993" cy="7169511"/>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4088"/>
          <a:stretch>
            <a:fillRect/>
          </a:stretch>
        </p:blipFill>
        <p:spPr>
          <a:xfrm rot="-10800000">
            <a:off x="5561801" y="2375660"/>
            <a:ext cx="853314" cy="14498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4088"/>
          <a:stretch>
            <a:fillRect/>
          </a:stretch>
        </p:blipFill>
        <p:spPr>
          <a:xfrm rot="-10800000" flipH="1">
            <a:off x="11684081" y="4280411"/>
            <a:ext cx="853314" cy="144988"/>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2494" r="21593"/>
          <a:stretch>
            <a:fillRect/>
          </a:stretch>
        </p:blipFill>
        <p:spPr>
          <a:xfrm rot="-10800000" flipH="1">
            <a:off x="12379761" y="6213310"/>
            <a:ext cx="1110705" cy="188722"/>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553" r="20534"/>
          <a:stretch>
            <a:fillRect/>
          </a:stretch>
        </p:blipFill>
        <p:spPr>
          <a:xfrm rot="-5400000" flipH="1">
            <a:off x="6017033" y="2792792"/>
            <a:ext cx="853314" cy="144988"/>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553" r="20534"/>
          <a:stretch>
            <a:fillRect/>
          </a:stretch>
        </p:blipFill>
        <p:spPr>
          <a:xfrm rot="-5400000" flipH="1">
            <a:off x="11234460" y="4707068"/>
            <a:ext cx="853314" cy="144988"/>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4088"/>
          <a:stretch>
            <a:fillRect/>
          </a:stretch>
        </p:blipFill>
        <p:spPr>
          <a:xfrm rot="-10800000">
            <a:off x="5472641" y="5179460"/>
            <a:ext cx="853314" cy="144988"/>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4088"/>
          <a:stretch>
            <a:fillRect/>
          </a:stretch>
        </p:blipFill>
        <p:spPr>
          <a:xfrm rot="5400000">
            <a:off x="7705010" y="6743299"/>
            <a:ext cx="853314" cy="144988"/>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4088"/>
          <a:stretch>
            <a:fillRect/>
          </a:stretch>
        </p:blipFill>
        <p:spPr>
          <a:xfrm rot="5400000" flipH="1">
            <a:off x="9478882" y="4280411"/>
            <a:ext cx="853314" cy="144988"/>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4088"/>
          <a:stretch>
            <a:fillRect/>
          </a:stretch>
        </p:blipFill>
        <p:spPr>
          <a:xfrm rot="5400000">
            <a:off x="13090479" y="6639967"/>
            <a:ext cx="853314" cy="144988"/>
          </a:xfrm>
          <a:prstGeom prst="rect">
            <a:avLst/>
          </a:prstGeom>
        </p:spPr>
      </p:pic>
      <p:grpSp>
        <p:nvGrpSpPr>
          <p:cNvPr id="27" name="Group 26">
            <a:extLst>
              <a:ext uri="{FF2B5EF4-FFF2-40B4-BE49-F238E27FC236}">
                <a16:creationId xmlns:a16="http://schemas.microsoft.com/office/drawing/2014/main" id="{259647C8-11E0-9411-516A-8A7D70EEE037}"/>
              </a:ext>
            </a:extLst>
          </p:cNvPr>
          <p:cNvGrpSpPr/>
          <p:nvPr/>
        </p:nvGrpSpPr>
        <p:grpSpPr>
          <a:xfrm>
            <a:off x="5995625" y="2975186"/>
            <a:ext cx="6771325" cy="5163135"/>
            <a:chOff x="5899297" y="2962355"/>
            <a:chExt cx="6771325" cy="5163135"/>
          </a:xfrm>
        </p:grpSpPr>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6703392" y="2158260"/>
              <a:ext cx="5163135" cy="677132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512064" y="4952208"/>
              <a:ext cx="465969" cy="465969"/>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3349" y="3460289"/>
              <a:ext cx="545671" cy="779530"/>
            </a:xfrm>
            <a:prstGeom prst="rect">
              <a:avLst/>
            </a:prstGeom>
          </p:spPr>
        </p:pic>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325955" y="4812219"/>
              <a:ext cx="771347" cy="754518"/>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7798337" y="5527642"/>
              <a:ext cx="773549" cy="830656"/>
            </a:xfrm>
            <a:prstGeom prst="rect">
              <a:avLst/>
            </a:prstGeom>
          </p:spPr>
        </p:pic>
        <p:pic>
          <p:nvPicPr>
            <p:cNvPr id="18" name="Picture 1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798251" y="4952208"/>
              <a:ext cx="652154" cy="652154"/>
            </a:xfrm>
            <a:prstGeom prst="rect">
              <a:avLst/>
            </a:prstGeom>
          </p:spPr>
        </p:pic>
        <p:pic>
          <p:nvPicPr>
            <p:cNvPr id="19" name="Picture 1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450405" y="6340521"/>
              <a:ext cx="926954" cy="743880"/>
            </a:xfrm>
            <a:prstGeom prst="rect">
              <a:avLst/>
            </a:prstGeom>
          </p:spPr>
        </p:pic>
      </p:grpSp>
      <p:sp>
        <p:nvSpPr>
          <p:cNvPr id="20" name="TextBox 20"/>
          <p:cNvSpPr txBox="1"/>
          <p:nvPr/>
        </p:nvSpPr>
        <p:spPr>
          <a:xfrm>
            <a:off x="228600" y="2290991"/>
            <a:ext cx="4900853" cy="938655"/>
          </a:xfrm>
          <a:prstGeom prst="rect">
            <a:avLst/>
          </a:prstGeom>
        </p:spPr>
        <p:txBody>
          <a:bodyPr wrap="square" lIns="0" tIns="0" rIns="0" bIns="0" rtlCol="0" anchor="t">
            <a:spAutoFit/>
          </a:bodyPr>
          <a:lstStyle/>
          <a:p>
            <a:pPr algn="just">
              <a:lnSpc>
                <a:spcPts val="2400"/>
              </a:lnSpc>
            </a:pPr>
            <a:r>
              <a:rPr lang="en-US" sz="2400" dirty="0">
                <a:solidFill>
                  <a:srgbClr val="111111"/>
                </a:solidFill>
                <a:latin typeface="HK Grotesk Bold"/>
              </a:rPr>
              <a:t>What are the methods and algorithms are used for  find the user real time location?</a:t>
            </a:r>
          </a:p>
        </p:txBody>
      </p:sp>
      <p:sp>
        <p:nvSpPr>
          <p:cNvPr id="21" name="TextBox 21"/>
          <p:cNvSpPr txBox="1"/>
          <p:nvPr/>
        </p:nvSpPr>
        <p:spPr>
          <a:xfrm>
            <a:off x="1174399" y="5094792"/>
            <a:ext cx="3955054" cy="923925"/>
          </a:xfrm>
          <a:prstGeom prst="rect">
            <a:avLst/>
          </a:prstGeom>
        </p:spPr>
        <p:txBody>
          <a:bodyPr lIns="0" tIns="0" rIns="0" bIns="0" rtlCol="0" anchor="t">
            <a:spAutoFit/>
          </a:bodyPr>
          <a:lstStyle/>
          <a:p>
            <a:pPr algn="r">
              <a:lnSpc>
                <a:spcPts val="2400"/>
              </a:lnSpc>
            </a:pPr>
            <a:r>
              <a:rPr lang="en-US" sz="2000" dirty="0">
                <a:solidFill>
                  <a:srgbClr val="111111"/>
                </a:solidFill>
                <a:latin typeface="HK Grotesk Bold"/>
              </a:rPr>
              <a:t>What are the algorithms used for pathfinding and how effective are they? </a:t>
            </a:r>
          </a:p>
        </p:txBody>
      </p:sp>
      <p:sp>
        <p:nvSpPr>
          <p:cNvPr id="22" name="TextBox 22"/>
          <p:cNvSpPr txBox="1"/>
          <p:nvPr/>
        </p:nvSpPr>
        <p:spPr>
          <a:xfrm>
            <a:off x="5227613" y="7394850"/>
            <a:ext cx="5141448" cy="1846659"/>
          </a:xfrm>
          <a:prstGeom prst="rect">
            <a:avLst/>
          </a:prstGeom>
        </p:spPr>
        <p:txBody>
          <a:bodyPr lIns="0" tIns="0" rIns="0" bIns="0" rtlCol="0" anchor="t">
            <a:spAutoFit/>
          </a:bodyPr>
          <a:lstStyle/>
          <a:p>
            <a:pPr algn="just">
              <a:lnSpc>
                <a:spcPts val="2400"/>
              </a:lnSpc>
            </a:pPr>
            <a:r>
              <a:rPr lang="en-US" sz="2000" dirty="0">
                <a:solidFill>
                  <a:srgbClr val="111111"/>
                </a:solidFill>
                <a:latin typeface="HK Grotesk Bold"/>
              </a:rPr>
              <a:t>Mobile sensors such as accelerometers, gyroscopes, and magnetometers can be affected by environmental factors such as magnetic fields, vibration, and temperature changes. These factors can cause errors in sensor readings. So that will be a problem.</a:t>
            </a:r>
          </a:p>
        </p:txBody>
      </p:sp>
      <p:sp>
        <p:nvSpPr>
          <p:cNvPr id="23" name="TextBox 23"/>
          <p:cNvSpPr txBox="1"/>
          <p:nvPr/>
        </p:nvSpPr>
        <p:spPr>
          <a:xfrm>
            <a:off x="9284960" y="3021373"/>
            <a:ext cx="3955054" cy="619125"/>
          </a:xfrm>
          <a:prstGeom prst="rect">
            <a:avLst/>
          </a:prstGeom>
        </p:spPr>
        <p:txBody>
          <a:bodyPr lIns="0" tIns="0" rIns="0" bIns="0" rtlCol="0" anchor="t">
            <a:spAutoFit/>
          </a:bodyPr>
          <a:lstStyle/>
          <a:p>
            <a:pPr>
              <a:lnSpc>
                <a:spcPts val="2400"/>
              </a:lnSpc>
            </a:pPr>
            <a:r>
              <a:rPr lang="en-US" sz="2000" dirty="0">
                <a:solidFill>
                  <a:srgbClr val="111111"/>
                </a:solidFill>
                <a:latin typeface="HK Grotesk Bold"/>
              </a:rPr>
              <a:t>How can we collect data for the pathfinding system?</a:t>
            </a:r>
          </a:p>
        </p:txBody>
      </p:sp>
      <p:sp>
        <p:nvSpPr>
          <p:cNvPr id="24" name="TextBox 24"/>
          <p:cNvSpPr txBox="1"/>
          <p:nvPr/>
        </p:nvSpPr>
        <p:spPr>
          <a:xfrm>
            <a:off x="12946848" y="4193094"/>
            <a:ext cx="3868053" cy="1228725"/>
          </a:xfrm>
          <a:prstGeom prst="rect">
            <a:avLst/>
          </a:prstGeom>
        </p:spPr>
        <p:txBody>
          <a:bodyPr lIns="0" tIns="0" rIns="0" bIns="0" rtlCol="0" anchor="t">
            <a:spAutoFit/>
          </a:bodyPr>
          <a:lstStyle/>
          <a:p>
            <a:pPr algn="just">
              <a:lnSpc>
                <a:spcPts val="2400"/>
              </a:lnSpc>
            </a:pPr>
            <a:r>
              <a:rPr lang="en-US" sz="2000" dirty="0">
                <a:solidFill>
                  <a:srgbClr val="111111"/>
                </a:solidFill>
                <a:latin typeface="HK Grotesk Bold"/>
              </a:rPr>
              <a:t>How can the system be made user-friendly and accessible for individuals with varying levels of technical proficiency?</a:t>
            </a:r>
          </a:p>
        </p:txBody>
      </p:sp>
      <p:sp>
        <p:nvSpPr>
          <p:cNvPr id="25" name="TextBox 25"/>
          <p:cNvSpPr txBox="1"/>
          <p:nvPr/>
        </p:nvSpPr>
        <p:spPr>
          <a:xfrm>
            <a:off x="13099721" y="7299993"/>
            <a:ext cx="3955054" cy="1228725"/>
          </a:xfrm>
          <a:prstGeom prst="rect">
            <a:avLst/>
          </a:prstGeom>
        </p:spPr>
        <p:txBody>
          <a:bodyPr lIns="0" tIns="0" rIns="0" bIns="0" rtlCol="0" anchor="t">
            <a:spAutoFit/>
          </a:bodyPr>
          <a:lstStyle/>
          <a:p>
            <a:pPr algn="just">
              <a:lnSpc>
                <a:spcPts val="2400"/>
              </a:lnSpc>
            </a:pPr>
            <a:r>
              <a:rPr lang="en-US" sz="2000" dirty="0">
                <a:solidFill>
                  <a:srgbClr val="111111"/>
                </a:solidFill>
                <a:latin typeface="HK Grotesk Bold"/>
              </a:rPr>
              <a:t>What are the security and privacy implications of using an indoor positioning system and how can they be addressed?</a:t>
            </a:r>
          </a:p>
        </p:txBody>
      </p:sp>
      <p:sp>
        <p:nvSpPr>
          <p:cNvPr id="26" name="TextBox 26"/>
          <p:cNvSpPr txBox="1"/>
          <p:nvPr/>
        </p:nvSpPr>
        <p:spPr>
          <a:xfrm>
            <a:off x="3973963" y="820966"/>
            <a:ext cx="10340074" cy="660400"/>
          </a:xfrm>
          <a:prstGeom prst="rect">
            <a:avLst/>
          </a:prstGeom>
        </p:spPr>
        <p:txBody>
          <a:bodyPr lIns="0" tIns="0" rIns="0" bIns="0" rtlCol="0" anchor="t">
            <a:spAutoFit/>
          </a:bodyPr>
          <a:lstStyle/>
          <a:p>
            <a:pPr algn="ctr">
              <a:lnSpc>
                <a:spcPts val="5000"/>
              </a:lnSpc>
            </a:pPr>
            <a:r>
              <a:rPr lang="en-US" sz="5000" spc="-250" dirty="0">
                <a:solidFill>
                  <a:srgbClr val="000000"/>
                </a:solidFill>
                <a:latin typeface="TT Norms Bold"/>
              </a:rPr>
              <a:t>Problem statements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par>
                                <p:cTn id="24" presetID="2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22" presetClass="entr" presetSubtype="1"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2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22" presetClass="entr" presetSubtype="4"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22" presetClass="entr" presetSubtype="8"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par>
                          <p:cTn id="59" fill="hold">
                            <p:stCondLst>
                              <p:cond delay="5000"/>
                            </p:stCondLst>
                            <p:childTnLst>
                              <p:par>
                                <p:cTn id="60" presetID="22" presetClass="entr" presetSubtype="1"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par>
                          <p:cTn id="63" fill="hold">
                            <p:stCondLst>
                              <p:cond delay="5500"/>
                            </p:stCondLst>
                            <p:childTnLst>
                              <p:par>
                                <p:cTn id="64" presetID="10" presetClass="entr" presetSubtype="0"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a:extLst>
              <a:ext uri="{FF2B5EF4-FFF2-40B4-BE49-F238E27FC236}">
                <a16:creationId xmlns:a16="http://schemas.microsoft.com/office/drawing/2014/main" id="{639BCBE8-156A-4BF7-80EB-6487773EC5BF}"/>
              </a:ext>
            </a:extLst>
          </p:cNvPr>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7885">
            <a:off x="7326724" y="-3190652"/>
            <a:ext cx="12324256" cy="9751567"/>
          </a:xfrm>
          <a:prstGeom prst="rect">
            <a:avLst/>
          </a:prstGeom>
        </p:spPr>
      </p:pic>
      <p:pic>
        <p:nvPicPr>
          <p:cNvPr id="26" name="Picture 4">
            <a:extLst>
              <a:ext uri="{FF2B5EF4-FFF2-40B4-BE49-F238E27FC236}">
                <a16:creationId xmlns:a16="http://schemas.microsoft.com/office/drawing/2014/main" id="{2D944970-F618-2F87-7E2E-53D64BB099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13671" y="-1"/>
            <a:ext cx="4886230" cy="10179645"/>
          </a:xfrm>
          <a:prstGeom prst="rect">
            <a:avLst/>
          </a:prstGeom>
        </p:spPr>
      </p:pic>
      <p:sp>
        <p:nvSpPr>
          <p:cNvPr id="6" name="Rectangle 5">
            <a:extLst>
              <a:ext uri="{FF2B5EF4-FFF2-40B4-BE49-F238E27FC236}">
                <a16:creationId xmlns:a16="http://schemas.microsoft.com/office/drawing/2014/main" id="{C7C4FB59-2517-4203-B35C-445326C87B6D}"/>
              </a:ext>
            </a:extLst>
          </p:cNvPr>
          <p:cNvSpPr/>
          <p:nvPr/>
        </p:nvSpPr>
        <p:spPr>
          <a:xfrm>
            <a:off x="11811000" y="-1"/>
            <a:ext cx="332735" cy="7474941"/>
          </a:xfrm>
          <a:prstGeom prst="rect">
            <a:avLst/>
          </a:prstGeom>
          <a:solidFill>
            <a:srgbClr val="30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 name="Group 2">
            <a:extLst>
              <a:ext uri="{FF2B5EF4-FFF2-40B4-BE49-F238E27FC236}">
                <a16:creationId xmlns:a16="http://schemas.microsoft.com/office/drawing/2014/main" id="{603EB62C-F5EC-4A44-A265-98FB47125636}"/>
              </a:ext>
            </a:extLst>
          </p:cNvPr>
          <p:cNvGrpSpPr/>
          <p:nvPr/>
        </p:nvGrpSpPr>
        <p:grpSpPr>
          <a:xfrm>
            <a:off x="11434235" y="1563311"/>
            <a:ext cx="1189724" cy="1189725"/>
            <a:chOff x="7618079" y="1622612"/>
            <a:chExt cx="793148" cy="793150"/>
          </a:xfrm>
        </p:grpSpPr>
        <p:sp>
          <p:nvSpPr>
            <p:cNvPr id="7" name="Oval 6">
              <a:extLst>
                <a:ext uri="{FF2B5EF4-FFF2-40B4-BE49-F238E27FC236}">
                  <a16:creationId xmlns:a16="http://schemas.microsoft.com/office/drawing/2014/main" id="{3146DA85-EFEC-4722-A055-FC51503AFBAE}"/>
                </a:ext>
              </a:extLst>
            </p:cNvPr>
            <p:cNvSpPr/>
            <p:nvPr/>
          </p:nvSpPr>
          <p:spPr>
            <a:xfrm>
              <a:off x="7618079" y="1622612"/>
              <a:ext cx="793148" cy="793150"/>
            </a:xfrm>
            <a:prstGeom prst="ellipse">
              <a:avLst/>
            </a:prstGeom>
            <a:solidFill>
              <a:srgbClr val="30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a:extLst>
                <a:ext uri="{FF2B5EF4-FFF2-40B4-BE49-F238E27FC236}">
                  <a16:creationId xmlns:a16="http://schemas.microsoft.com/office/drawing/2014/main" id="{EE96EC32-7E72-486D-A31D-30751645C590}"/>
                </a:ext>
              </a:extLst>
            </p:cNvPr>
            <p:cNvSpPr/>
            <p:nvPr/>
          </p:nvSpPr>
          <p:spPr>
            <a:xfrm>
              <a:off x="7751369" y="1755900"/>
              <a:ext cx="526573" cy="526574"/>
            </a:xfrm>
            <a:prstGeom prst="ellipse">
              <a:avLst/>
            </a:prstGeom>
            <a:solidFill>
              <a:srgbClr val="B1A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TextBox 8">
              <a:extLst>
                <a:ext uri="{FF2B5EF4-FFF2-40B4-BE49-F238E27FC236}">
                  <a16:creationId xmlns:a16="http://schemas.microsoft.com/office/drawing/2014/main" id="{67F18CF3-B9FA-4437-9A89-A3C0993E4C1F}"/>
                </a:ext>
              </a:extLst>
            </p:cNvPr>
            <p:cNvSpPr txBox="1"/>
            <p:nvPr/>
          </p:nvSpPr>
          <p:spPr>
            <a:xfrm>
              <a:off x="7903405" y="1819131"/>
              <a:ext cx="222497" cy="369332"/>
            </a:xfrm>
            <a:prstGeom prst="rect">
              <a:avLst/>
            </a:prstGeom>
            <a:noFill/>
          </p:spPr>
          <p:txBody>
            <a:bodyPr wrap="none" rtlCol="0">
              <a:spAutoFit/>
            </a:bodyPr>
            <a:lstStyle/>
            <a:p>
              <a:r>
                <a:rPr lang="en-US" sz="3000" b="1" dirty="0">
                  <a:solidFill>
                    <a:schemeClr val="bg1"/>
                  </a:solidFill>
                  <a:latin typeface="Oswald" panose="02000503000000000000" pitchFamily="2" charset="0"/>
                </a:rPr>
                <a:t>1</a:t>
              </a:r>
            </a:p>
          </p:txBody>
        </p:sp>
      </p:grpSp>
      <p:sp>
        <p:nvSpPr>
          <p:cNvPr id="10" name="Isosceles Triangle 9">
            <a:extLst>
              <a:ext uri="{FF2B5EF4-FFF2-40B4-BE49-F238E27FC236}">
                <a16:creationId xmlns:a16="http://schemas.microsoft.com/office/drawing/2014/main" id="{EBF459C0-5125-4109-9392-67BF78DFE4B1}"/>
              </a:ext>
            </a:extLst>
          </p:cNvPr>
          <p:cNvSpPr/>
          <p:nvPr/>
        </p:nvSpPr>
        <p:spPr>
          <a:xfrm rot="16200000">
            <a:off x="10891503" y="1964310"/>
            <a:ext cx="447519" cy="341559"/>
          </a:xfrm>
          <a:prstGeom prst="triangle">
            <a:avLst/>
          </a:prstGeom>
          <a:solidFill>
            <a:srgbClr val="B1A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TextBox 10">
            <a:extLst>
              <a:ext uri="{FF2B5EF4-FFF2-40B4-BE49-F238E27FC236}">
                <a16:creationId xmlns:a16="http://schemas.microsoft.com/office/drawing/2014/main" id="{2BC12C22-96AC-431A-994B-BA96C6073236}"/>
              </a:ext>
            </a:extLst>
          </p:cNvPr>
          <p:cNvSpPr txBox="1"/>
          <p:nvPr/>
        </p:nvSpPr>
        <p:spPr>
          <a:xfrm>
            <a:off x="8379368" y="1811923"/>
            <a:ext cx="2574643" cy="646331"/>
          </a:xfrm>
          <a:prstGeom prst="rect">
            <a:avLst/>
          </a:prstGeom>
          <a:noFill/>
        </p:spPr>
        <p:txBody>
          <a:bodyPr wrap="square" rtlCol="0">
            <a:spAutoFit/>
          </a:bodyPr>
          <a:lstStyle/>
          <a:p>
            <a:r>
              <a:rPr lang="en-US" sz="3600" b="1" dirty="0">
                <a:solidFill>
                  <a:srgbClr val="B1AEF2"/>
                </a:solidFill>
                <a:latin typeface="TT Fors" panose="020B0604020202020204" charset="0"/>
              </a:rPr>
              <a:t>Positioning</a:t>
            </a:r>
          </a:p>
        </p:txBody>
      </p:sp>
      <p:sp>
        <p:nvSpPr>
          <p:cNvPr id="2" name="Rectangle 1">
            <a:extLst>
              <a:ext uri="{FF2B5EF4-FFF2-40B4-BE49-F238E27FC236}">
                <a16:creationId xmlns:a16="http://schemas.microsoft.com/office/drawing/2014/main" id="{02723538-3DF3-4680-B478-C71CE0E77E51}"/>
              </a:ext>
            </a:extLst>
          </p:cNvPr>
          <p:cNvSpPr/>
          <p:nvPr/>
        </p:nvSpPr>
        <p:spPr>
          <a:xfrm>
            <a:off x="2809833" y="2777301"/>
            <a:ext cx="8134650" cy="1938992"/>
          </a:xfrm>
          <a:prstGeom prst="rect">
            <a:avLst/>
          </a:prstGeom>
          <a:noFill/>
        </p:spPr>
        <p:txBody>
          <a:bodyPr wrap="square" rtlCol="0">
            <a:spAutoFit/>
          </a:bodyPr>
          <a:lstStyle/>
          <a:p>
            <a:pPr algn="just"/>
            <a:r>
              <a:rPr lang="en-US" sz="2400" dirty="0">
                <a:latin typeface="TT Fors" panose="020B0604020202020204" charset="0"/>
              </a:rPr>
              <a:t>To determine the position of a user we will mobile sensors like an accelerometer, gyroscope, and magnetometers to collect data on the movement and orientation of a device and with the help of this we will be able to track the real time position of a user.</a:t>
            </a:r>
            <a:endParaRPr lang="en-US" sz="3600" dirty="0">
              <a:latin typeface="TT Fors" panose="020B0604020202020204" charset="0"/>
            </a:endParaRPr>
          </a:p>
        </p:txBody>
      </p:sp>
      <p:pic>
        <p:nvPicPr>
          <p:cNvPr id="4" name="Picture 2">
            <a:extLst>
              <a:ext uri="{FF2B5EF4-FFF2-40B4-BE49-F238E27FC236}">
                <a16:creationId xmlns:a16="http://schemas.microsoft.com/office/drawing/2014/main" id="{DF059D50-504C-5B71-1ED4-472C1D331CAA}"/>
              </a:ext>
            </a:extLst>
          </p:cNvPr>
          <p:cNvPicPr>
            <a:picLocks noChangeAspect="1"/>
          </p:cNvPicPr>
          <p:nvPr/>
        </p:nvPicPr>
        <p:blipFill>
          <a:blip r:embed="rId6"/>
          <a:srcRect/>
          <a:stretch>
            <a:fillRect/>
          </a:stretch>
        </p:blipFill>
        <p:spPr>
          <a:xfrm>
            <a:off x="4324841" y="5370180"/>
            <a:ext cx="2010606" cy="2013123"/>
          </a:xfrm>
          <a:prstGeom prst="rect">
            <a:avLst/>
          </a:prstGeom>
        </p:spPr>
      </p:pic>
      <p:pic>
        <p:nvPicPr>
          <p:cNvPr id="12" name="Picture 4">
            <a:extLst>
              <a:ext uri="{FF2B5EF4-FFF2-40B4-BE49-F238E27FC236}">
                <a16:creationId xmlns:a16="http://schemas.microsoft.com/office/drawing/2014/main" id="{C7A28282-45AD-CF9A-3645-327FAF1BB07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098080" y="5438232"/>
            <a:ext cx="1177047" cy="1877020"/>
          </a:xfrm>
          <a:prstGeom prst="rect">
            <a:avLst/>
          </a:prstGeom>
        </p:spPr>
      </p:pic>
      <p:grpSp>
        <p:nvGrpSpPr>
          <p:cNvPr id="5" name="Group 4">
            <a:extLst>
              <a:ext uri="{FF2B5EF4-FFF2-40B4-BE49-F238E27FC236}">
                <a16:creationId xmlns:a16="http://schemas.microsoft.com/office/drawing/2014/main" id="{2D31D07A-58D2-D19D-E81D-DC0DA52B2486}"/>
              </a:ext>
            </a:extLst>
          </p:cNvPr>
          <p:cNvGrpSpPr/>
          <p:nvPr/>
        </p:nvGrpSpPr>
        <p:grpSpPr>
          <a:xfrm>
            <a:off x="10923451" y="7454665"/>
            <a:ext cx="2055329" cy="1890292"/>
            <a:chOff x="10923451" y="7454665"/>
            <a:chExt cx="2055329" cy="1890292"/>
          </a:xfrm>
        </p:grpSpPr>
        <p:grpSp>
          <p:nvGrpSpPr>
            <p:cNvPr id="17" name="Group 14">
              <a:extLst>
                <a:ext uri="{FF2B5EF4-FFF2-40B4-BE49-F238E27FC236}">
                  <a16:creationId xmlns:a16="http://schemas.microsoft.com/office/drawing/2014/main" id="{B4CC0FC9-6D7E-A762-592D-D7B99FC25E07}"/>
                </a:ext>
              </a:extLst>
            </p:cNvPr>
            <p:cNvGrpSpPr/>
            <p:nvPr/>
          </p:nvGrpSpPr>
          <p:grpSpPr>
            <a:xfrm>
              <a:off x="11266661" y="7454665"/>
              <a:ext cx="1368914" cy="1417388"/>
              <a:chOff x="0" y="0"/>
              <a:chExt cx="812800" cy="812800"/>
            </a:xfrm>
          </p:grpSpPr>
          <p:sp>
            <p:nvSpPr>
              <p:cNvPr id="18" name="Freeform 15">
                <a:extLst>
                  <a:ext uri="{FF2B5EF4-FFF2-40B4-BE49-F238E27FC236}">
                    <a16:creationId xmlns:a16="http://schemas.microsoft.com/office/drawing/2014/main" id="{25DAD953-BC4C-CED7-69A7-E449864FE71C}"/>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FAFA"/>
              </a:solidFill>
              <a:ln w="152400">
                <a:solidFill>
                  <a:srgbClr val="04BF9D"/>
                </a:solidFill>
              </a:ln>
            </p:spPr>
          </p:sp>
          <p:sp>
            <p:nvSpPr>
              <p:cNvPr id="19" name="TextBox 16">
                <a:extLst>
                  <a:ext uri="{FF2B5EF4-FFF2-40B4-BE49-F238E27FC236}">
                    <a16:creationId xmlns:a16="http://schemas.microsoft.com/office/drawing/2014/main" id="{6E24DB8C-69D2-7737-0BB1-2EA0B8103429}"/>
                  </a:ext>
                </a:extLst>
              </p:cNvPr>
              <p:cNvSpPr txBox="1"/>
              <p:nvPr/>
            </p:nvSpPr>
            <p:spPr>
              <a:xfrm>
                <a:off x="76200" y="57150"/>
                <a:ext cx="660400" cy="679450"/>
              </a:xfrm>
              <a:prstGeom prst="rect">
                <a:avLst/>
              </a:prstGeom>
            </p:spPr>
            <p:txBody>
              <a:bodyPr lIns="50800" tIns="50800" rIns="50800" bIns="50800" rtlCol="0" anchor="ctr"/>
              <a:lstStyle/>
              <a:p>
                <a:pPr algn="ctr">
                  <a:lnSpc>
                    <a:spcPts val="2239"/>
                  </a:lnSpc>
                </a:pPr>
                <a:endParaRPr/>
              </a:p>
            </p:txBody>
          </p:sp>
        </p:grpSp>
        <p:pic>
          <p:nvPicPr>
            <p:cNvPr id="20" name="Picture 30">
              <a:extLst>
                <a:ext uri="{FF2B5EF4-FFF2-40B4-BE49-F238E27FC236}">
                  <a16:creationId xmlns:a16="http://schemas.microsoft.com/office/drawing/2014/main" id="{77EDDA97-010C-C2FD-D486-68B8435C6D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619033" y="7889859"/>
              <a:ext cx="633898" cy="633898"/>
            </a:xfrm>
            <a:prstGeom prst="rect">
              <a:avLst/>
            </a:prstGeom>
          </p:spPr>
        </p:pic>
        <p:sp>
          <p:nvSpPr>
            <p:cNvPr id="22" name="TextBox 25">
              <a:extLst>
                <a:ext uri="{FF2B5EF4-FFF2-40B4-BE49-F238E27FC236}">
                  <a16:creationId xmlns:a16="http://schemas.microsoft.com/office/drawing/2014/main" id="{E1404A72-6E11-A064-7510-31D0B429F8E5}"/>
                </a:ext>
              </a:extLst>
            </p:cNvPr>
            <p:cNvSpPr txBox="1"/>
            <p:nvPr/>
          </p:nvSpPr>
          <p:spPr>
            <a:xfrm>
              <a:off x="10923451" y="9038252"/>
              <a:ext cx="2055329" cy="306705"/>
            </a:xfrm>
            <a:prstGeom prst="rect">
              <a:avLst/>
            </a:prstGeom>
          </p:spPr>
          <p:txBody>
            <a:bodyPr lIns="0" tIns="0" rIns="0" bIns="0" rtlCol="0" anchor="t">
              <a:spAutoFit/>
            </a:bodyPr>
            <a:lstStyle/>
            <a:p>
              <a:pPr marL="0" lvl="1" indent="0" algn="ctr">
                <a:lnSpc>
                  <a:spcPts val="2520"/>
                </a:lnSpc>
                <a:spcBef>
                  <a:spcPct val="0"/>
                </a:spcBef>
              </a:pPr>
              <a:r>
                <a:rPr lang="en-US" sz="1800" dirty="0">
                  <a:solidFill>
                    <a:srgbClr val="243762"/>
                  </a:solidFill>
                  <a:latin typeface="Garet Bold"/>
                </a:rPr>
                <a:t>Planning Step</a:t>
              </a:r>
            </a:p>
          </p:txBody>
        </p:sp>
      </p:grpSp>
    </p:spTree>
    <p:extLst>
      <p:ext uri="{BB962C8B-B14F-4D97-AF65-F5344CB8AC3E}">
        <p14:creationId xmlns:p14="http://schemas.microsoft.com/office/powerpoint/2010/main" val="1610127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 presetClass="entr" presetSubtype="2" accel="15000" fill="hold" grpId="0" nodeType="afterEffect" p14:presetBounceEnd="20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20000">
                                          <p:cBhvr additive="base">
                                            <p:cTn id="19" dur="200" fill="hold"/>
                                            <p:tgtEl>
                                              <p:spTgt spid="10"/>
                                            </p:tgtEl>
                                            <p:attrNameLst>
                                              <p:attrName>ppt_x</p:attrName>
                                            </p:attrNameLst>
                                          </p:cBhvr>
                                          <p:tavLst>
                                            <p:tav tm="0">
                                              <p:val>
                                                <p:strVal val="1+#ppt_w/2"/>
                                              </p:val>
                                            </p:tav>
                                            <p:tav tm="100000">
                                              <p:val>
                                                <p:strVal val="#ppt_x"/>
                                              </p:val>
                                            </p:tav>
                                          </p:tavLst>
                                        </p:anim>
                                        <p:anim calcmode="lin" valueType="num" p14:bounceEnd="20000">
                                          <p:cBhvr additive="base">
                                            <p:cTn id="20" dur="2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00"/>
                                </p:stCondLst>
                                <p:childTnLst>
                                  <p:par>
                                    <p:cTn id="22" presetID="22" presetClass="entr" presetSubtype="2"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par>
                              <p:cTn id="25" fill="hold">
                                <p:stCondLst>
                                  <p:cond delay="1700"/>
                                </p:stCondLst>
                                <p:childTnLst>
                                  <p:par>
                                    <p:cTn id="26" presetID="1"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17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22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 presetClass="entr" presetSubtype="2" accel="1500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00" fill="hold"/>
                                            <p:tgtEl>
                                              <p:spTgt spid="10"/>
                                            </p:tgtEl>
                                            <p:attrNameLst>
                                              <p:attrName>ppt_x</p:attrName>
                                            </p:attrNameLst>
                                          </p:cBhvr>
                                          <p:tavLst>
                                            <p:tav tm="0">
                                              <p:val>
                                                <p:strVal val="1+#ppt_w/2"/>
                                              </p:val>
                                            </p:tav>
                                            <p:tav tm="100000">
                                              <p:val>
                                                <p:strVal val="#ppt_x"/>
                                              </p:val>
                                            </p:tav>
                                          </p:tavLst>
                                        </p:anim>
                                        <p:anim calcmode="lin" valueType="num">
                                          <p:cBhvr additive="base">
                                            <p:cTn id="20" dur="2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00"/>
                                </p:stCondLst>
                                <p:childTnLst>
                                  <p:par>
                                    <p:cTn id="22" presetID="22" presetClass="entr" presetSubtype="2"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par>
                              <p:cTn id="25" fill="hold">
                                <p:stCondLst>
                                  <p:cond delay="1700"/>
                                </p:stCondLst>
                                <p:childTnLst>
                                  <p:par>
                                    <p:cTn id="26" presetID="1"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17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22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6F9C8A7E-6F80-D945-1DE4-D02D00C42074}"/>
              </a:ext>
            </a:extLst>
          </p:cNvPr>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7885">
            <a:off x="7216677" y="98768"/>
            <a:ext cx="12324256" cy="9751567"/>
          </a:xfrm>
          <a:prstGeom prst="rect">
            <a:avLst/>
          </a:prstGeom>
        </p:spPr>
      </p:pic>
      <p:pic>
        <p:nvPicPr>
          <p:cNvPr id="14" name="Picture 3">
            <a:extLst>
              <a:ext uri="{FF2B5EF4-FFF2-40B4-BE49-F238E27FC236}">
                <a16:creationId xmlns:a16="http://schemas.microsoft.com/office/drawing/2014/main" id="{D98453F3-6E9D-1429-611E-5DB032B28B6E}"/>
              </a:ext>
            </a:extLst>
          </p:cNvPr>
          <p:cNvPicPr>
            <a:picLocks noChangeAspect="1"/>
          </p:cNvPicPr>
          <p:nvPr/>
        </p:nvPicPr>
        <p:blipFill>
          <a:blip r:embed="rId4">
            <a:alphaModFix amt="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17885">
            <a:off x="7216677" y="98768"/>
            <a:ext cx="12324256" cy="9751567"/>
          </a:xfrm>
          <a:prstGeom prst="rect">
            <a:avLst/>
          </a:prstGeom>
        </p:spPr>
      </p:pic>
      <p:pic>
        <p:nvPicPr>
          <p:cNvPr id="20" name="Picture 4">
            <a:extLst>
              <a:ext uri="{FF2B5EF4-FFF2-40B4-BE49-F238E27FC236}">
                <a16:creationId xmlns:a16="http://schemas.microsoft.com/office/drawing/2014/main" id="{F5663B36-C4B4-1762-5A8F-BF57E56E09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03540" y="53677"/>
            <a:ext cx="4886230" cy="10179645"/>
          </a:xfrm>
          <a:prstGeom prst="rect">
            <a:avLst/>
          </a:prstGeom>
        </p:spPr>
      </p:pic>
      <p:sp>
        <p:nvSpPr>
          <p:cNvPr id="6" name="Rectangle 5">
            <a:extLst>
              <a:ext uri="{FF2B5EF4-FFF2-40B4-BE49-F238E27FC236}">
                <a16:creationId xmlns:a16="http://schemas.microsoft.com/office/drawing/2014/main" id="{C7C4FB59-2517-4203-B35C-445326C87B6D}"/>
              </a:ext>
            </a:extLst>
          </p:cNvPr>
          <p:cNvSpPr/>
          <p:nvPr/>
        </p:nvSpPr>
        <p:spPr>
          <a:xfrm>
            <a:off x="11834198" y="-15"/>
            <a:ext cx="337626" cy="10287000"/>
          </a:xfrm>
          <a:prstGeom prst="rect">
            <a:avLst/>
          </a:prstGeom>
          <a:solidFill>
            <a:srgbClr val="30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5" name="Group 4">
            <a:extLst>
              <a:ext uri="{FF2B5EF4-FFF2-40B4-BE49-F238E27FC236}">
                <a16:creationId xmlns:a16="http://schemas.microsoft.com/office/drawing/2014/main" id="{DADF840F-E7FE-40D7-8E22-E830D872661E}"/>
              </a:ext>
            </a:extLst>
          </p:cNvPr>
          <p:cNvGrpSpPr/>
          <p:nvPr/>
        </p:nvGrpSpPr>
        <p:grpSpPr>
          <a:xfrm>
            <a:off x="11436330" y="1312661"/>
            <a:ext cx="1189725" cy="1189725"/>
            <a:chOff x="7602467" y="587324"/>
            <a:chExt cx="793150" cy="793150"/>
          </a:xfrm>
        </p:grpSpPr>
        <p:sp>
          <p:nvSpPr>
            <p:cNvPr id="7" name="Oval 6">
              <a:extLst>
                <a:ext uri="{FF2B5EF4-FFF2-40B4-BE49-F238E27FC236}">
                  <a16:creationId xmlns:a16="http://schemas.microsoft.com/office/drawing/2014/main" id="{3146DA85-EFEC-4722-A055-FC51503AFBAE}"/>
                </a:ext>
              </a:extLst>
            </p:cNvPr>
            <p:cNvSpPr/>
            <p:nvPr/>
          </p:nvSpPr>
          <p:spPr>
            <a:xfrm>
              <a:off x="7602467" y="587324"/>
              <a:ext cx="793150" cy="793150"/>
            </a:xfrm>
            <a:prstGeom prst="ellipse">
              <a:avLst/>
            </a:prstGeom>
            <a:solidFill>
              <a:srgbClr val="30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a:extLst>
                <a:ext uri="{FF2B5EF4-FFF2-40B4-BE49-F238E27FC236}">
                  <a16:creationId xmlns:a16="http://schemas.microsoft.com/office/drawing/2014/main" id="{EE96EC32-7E72-486D-A31D-30751645C590}"/>
                </a:ext>
              </a:extLst>
            </p:cNvPr>
            <p:cNvSpPr/>
            <p:nvPr/>
          </p:nvSpPr>
          <p:spPr>
            <a:xfrm>
              <a:off x="7735755" y="720612"/>
              <a:ext cx="526574" cy="526574"/>
            </a:xfrm>
            <a:prstGeom prst="ellipse">
              <a:avLst/>
            </a:prstGeom>
            <a:solidFill>
              <a:srgbClr val="FFC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extBox 8">
              <a:extLst>
                <a:ext uri="{FF2B5EF4-FFF2-40B4-BE49-F238E27FC236}">
                  <a16:creationId xmlns:a16="http://schemas.microsoft.com/office/drawing/2014/main" id="{67F18CF3-B9FA-4437-9A89-A3C0993E4C1F}"/>
                </a:ext>
              </a:extLst>
            </p:cNvPr>
            <p:cNvSpPr txBox="1"/>
            <p:nvPr/>
          </p:nvSpPr>
          <p:spPr>
            <a:xfrm>
              <a:off x="7847261" y="799233"/>
              <a:ext cx="254557" cy="369332"/>
            </a:xfrm>
            <a:prstGeom prst="rect">
              <a:avLst/>
            </a:prstGeom>
            <a:noFill/>
          </p:spPr>
          <p:txBody>
            <a:bodyPr wrap="none" rtlCol="0">
              <a:spAutoFit/>
            </a:bodyPr>
            <a:lstStyle/>
            <a:p>
              <a:r>
                <a:rPr lang="en-US" sz="3000" b="1" dirty="0">
                  <a:solidFill>
                    <a:schemeClr val="bg1"/>
                  </a:solidFill>
                  <a:latin typeface="Oswald" panose="02000503000000000000" pitchFamily="2" charset="0"/>
                </a:rPr>
                <a:t>3</a:t>
              </a:r>
            </a:p>
          </p:txBody>
        </p:sp>
      </p:grpSp>
      <p:sp>
        <p:nvSpPr>
          <p:cNvPr id="10" name="Isosceles Triangle 9">
            <a:extLst>
              <a:ext uri="{FF2B5EF4-FFF2-40B4-BE49-F238E27FC236}">
                <a16:creationId xmlns:a16="http://schemas.microsoft.com/office/drawing/2014/main" id="{EBF459C0-5125-4109-9392-67BF78DFE4B1}"/>
              </a:ext>
            </a:extLst>
          </p:cNvPr>
          <p:cNvSpPr/>
          <p:nvPr/>
        </p:nvSpPr>
        <p:spPr>
          <a:xfrm rot="5400000" flipH="1">
            <a:off x="12726843" y="1759828"/>
            <a:ext cx="447519" cy="341559"/>
          </a:xfrm>
          <a:prstGeom prst="triangle">
            <a:avLst/>
          </a:prstGeom>
          <a:solidFill>
            <a:srgbClr val="FFC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TextBox 10">
            <a:extLst>
              <a:ext uri="{FF2B5EF4-FFF2-40B4-BE49-F238E27FC236}">
                <a16:creationId xmlns:a16="http://schemas.microsoft.com/office/drawing/2014/main" id="{2BC12C22-96AC-431A-994B-BA96C6073236}"/>
              </a:ext>
            </a:extLst>
          </p:cNvPr>
          <p:cNvSpPr txBox="1"/>
          <p:nvPr/>
        </p:nvSpPr>
        <p:spPr>
          <a:xfrm>
            <a:off x="8525872" y="6290119"/>
            <a:ext cx="4194824" cy="471283"/>
          </a:xfrm>
          <a:prstGeom prst="rect">
            <a:avLst/>
          </a:prstGeom>
          <a:noFill/>
        </p:spPr>
        <p:txBody>
          <a:bodyPr wrap="square" rtlCol="0">
            <a:spAutoFit/>
          </a:bodyPr>
          <a:lstStyle/>
          <a:p>
            <a:pPr marL="0" lvl="1" indent="0">
              <a:lnSpc>
                <a:spcPts val="2520"/>
              </a:lnSpc>
              <a:spcBef>
                <a:spcPct val="0"/>
              </a:spcBef>
            </a:pPr>
            <a:r>
              <a:rPr lang="en-US" sz="3600" dirty="0">
                <a:solidFill>
                  <a:srgbClr val="0583F2"/>
                </a:solidFill>
                <a:latin typeface="Garet Bold"/>
              </a:rPr>
              <a:t>Data set</a:t>
            </a:r>
          </a:p>
        </p:txBody>
      </p:sp>
      <p:grpSp>
        <p:nvGrpSpPr>
          <p:cNvPr id="4" name="Group 3">
            <a:extLst>
              <a:ext uri="{FF2B5EF4-FFF2-40B4-BE49-F238E27FC236}">
                <a16:creationId xmlns:a16="http://schemas.microsoft.com/office/drawing/2014/main" id="{DEEE1216-2ED0-4C85-B38E-7A3F161D2F13}"/>
              </a:ext>
            </a:extLst>
          </p:cNvPr>
          <p:cNvGrpSpPr/>
          <p:nvPr/>
        </p:nvGrpSpPr>
        <p:grpSpPr>
          <a:xfrm>
            <a:off x="11320741" y="5805285"/>
            <a:ext cx="1189725" cy="1189725"/>
            <a:chOff x="7616535" y="4287127"/>
            <a:chExt cx="793150" cy="793150"/>
          </a:xfrm>
        </p:grpSpPr>
        <p:sp>
          <p:nvSpPr>
            <p:cNvPr id="15" name="Oval 14">
              <a:extLst>
                <a:ext uri="{FF2B5EF4-FFF2-40B4-BE49-F238E27FC236}">
                  <a16:creationId xmlns:a16="http://schemas.microsoft.com/office/drawing/2014/main" id="{B7FE0353-CADF-4906-9673-14A2F018F1ED}"/>
                </a:ext>
              </a:extLst>
            </p:cNvPr>
            <p:cNvSpPr/>
            <p:nvPr/>
          </p:nvSpPr>
          <p:spPr>
            <a:xfrm>
              <a:off x="7616535" y="4287127"/>
              <a:ext cx="793150" cy="793150"/>
            </a:xfrm>
            <a:prstGeom prst="ellipse">
              <a:avLst/>
            </a:prstGeom>
            <a:solidFill>
              <a:srgbClr val="30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15">
              <a:extLst>
                <a:ext uri="{FF2B5EF4-FFF2-40B4-BE49-F238E27FC236}">
                  <a16:creationId xmlns:a16="http://schemas.microsoft.com/office/drawing/2014/main" id="{FDA06766-ED87-47BD-899D-5F8DB3E5D3E9}"/>
                </a:ext>
              </a:extLst>
            </p:cNvPr>
            <p:cNvSpPr/>
            <p:nvPr/>
          </p:nvSpPr>
          <p:spPr>
            <a:xfrm>
              <a:off x="7749823" y="4420415"/>
              <a:ext cx="526574" cy="526574"/>
            </a:xfrm>
            <a:prstGeom prst="ellipse">
              <a:avLst/>
            </a:prstGeom>
            <a:solidFill>
              <a:srgbClr val="058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TextBox 16">
              <a:extLst>
                <a:ext uri="{FF2B5EF4-FFF2-40B4-BE49-F238E27FC236}">
                  <a16:creationId xmlns:a16="http://schemas.microsoft.com/office/drawing/2014/main" id="{5D9B88E2-417F-4CA0-AA12-228C0478B792}"/>
                </a:ext>
              </a:extLst>
            </p:cNvPr>
            <p:cNvSpPr txBox="1"/>
            <p:nvPr/>
          </p:nvSpPr>
          <p:spPr>
            <a:xfrm>
              <a:off x="7885831" y="4499036"/>
              <a:ext cx="254557" cy="369332"/>
            </a:xfrm>
            <a:prstGeom prst="rect">
              <a:avLst/>
            </a:prstGeom>
            <a:noFill/>
          </p:spPr>
          <p:txBody>
            <a:bodyPr wrap="none" rtlCol="0">
              <a:spAutoFit/>
            </a:bodyPr>
            <a:lstStyle/>
            <a:p>
              <a:r>
                <a:rPr lang="en-US" sz="3000" b="1" dirty="0">
                  <a:solidFill>
                    <a:schemeClr val="bg1"/>
                  </a:solidFill>
                  <a:latin typeface="Oswald" panose="02000503000000000000" pitchFamily="2" charset="0"/>
                </a:rPr>
                <a:t>2</a:t>
              </a:r>
            </a:p>
          </p:txBody>
        </p:sp>
      </p:grpSp>
      <p:sp>
        <p:nvSpPr>
          <p:cNvPr id="18" name="Isosceles Triangle 17">
            <a:extLst>
              <a:ext uri="{FF2B5EF4-FFF2-40B4-BE49-F238E27FC236}">
                <a16:creationId xmlns:a16="http://schemas.microsoft.com/office/drawing/2014/main" id="{D9FADE33-0B77-47D3-99B6-B99D35DC25B7}"/>
              </a:ext>
            </a:extLst>
          </p:cNvPr>
          <p:cNvSpPr/>
          <p:nvPr/>
        </p:nvSpPr>
        <p:spPr>
          <a:xfrm rot="16200000">
            <a:off x="10775422" y="6252451"/>
            <a:ext cx="447519" cy="341559"/>
          </a:xfrm>
          <a:prstGeom prst="triangle">
            <a:avLst/>
          </a:prstGeom>
          <a:solidFill>
            <a:srgbClr val="058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TextBox 18">
            <a:extLst>
              <a:ext uri="{FF2B5EF4-FFF2-40B4-BE49-F238E27FC236}">
                <a16:creationId xmlns:a16="http://schemas.microsoft.com/office/drawing/2014/main" id="{AA49E083-62BF-41D4-9CE6-DF66B92C67D5}"/>
              </a:ext>
            </a:extLst>
          </p:cNvPr>
          <p:cNvSpPr txBox="1"/>
          <p:nvPr/>
        </p:nvSpPr>
        <p:spPr>
          <a:xfrm>
            <a:off x="13157668" y="1744018"/>
            <a:ext cx="3642344" cy="440505"/>
          </a:xfrm>
          <a:prstGeom prst="rect">
            <a:avLst/>
          </a:prstGeom>
          <a:noFill/>
        </p:spPr>
        <p:txBody>
          <a:bodyPr wrap="none" rtlCol="0">
            <a:spAutoFit/>
          </a:bodyPr>
          <a:lstStyle/>
          <a:p>
            <a:pPr marL="0" lvl="1" indent="0">
              <a:lnSpc>
                <a:spcPts val="2520"/>
              </a:lnSpc>
              <a:spcBef>
                <a:spcPct val="0"/>
              </a:spcBef>
            </a:pPr>
            <a:r>
              <a:rPr lang="en-US" sz="2800" dirty="0">
                <a:solidFill>
                  <a:srgbClr val="FFC100"/>
                </a:solidFill>
                <a:latin typeface="Garet Bold"/>
              </a:rPr>
              <a:t>Shortest path find</a:t>
            </a:r>
          </a:p>
        </p:txBody>
      </p:sp>
      <p:sp>
        <p:nvSpPr>
          <p:cNvPr id="3" name="Rectangle 2">
            <a:extLst>
              <a:ext uri="{FF2B5EF4-FFF2-40B4-BE49-F238E27FC236}">
                <a16:creationId xmlns:a16="http://schemas.microsoft.com/office/drawing/2014/main" id="{1557EA80-E31C-604A-EE6B-F8C2A02B5E5C}"/>
              </a:ext>
            </a:extLst>
          </p:cNvPr>
          <p:cNvSpPr/>
          <p:nvPr/>
        </p:nvSpPr>
        <p:spPr>
          <a:xfrm>
            <a:off x="3301680" y="6942475"/>
            <a:ext cx="8134650" cy="2677656"/>
          </a:xfrm>
          <a:prstGeom prst="rect">
            <a:avLst/>
          </a:prstGeom>
          <a:noFill/>
        </p:spPr>
        <p:txBody>
          <a:bodyPr wrap="square" rtlCol="0">
            <a:spAutoFit/>
          </a:bodyPr>
          <a:lstStyle/>
          <a:p>
            <a:pPr algn="just"/>
            <a:r>
              <a:rPr lang="en-US" sz="2400" dirty="0">
                <a:latin typeface="TT Fors" panose="020B0604020202020204" charset="0"/>
              </a:rPr>
              <a:t>We need to design a architectural plans of the structure. These designs help to produce a digital map. and then determine nodes and their distances from one another as well. There are two methods for collecting the distances .One is  we can manually enter the distance value or utilize an accelerometer sensor to detect the distance by moving past these nodes.</a:t>
            </a:r>
          </a:p>
        </p:txBody>
      </p:sp>
      <p:sp>
        <p:nvSpPr>
          <p:cNvPr id="12" name="Rectangle 11">
            <a:extLst>
              <a:ext uri="{FF2B5EF4-FFF2-40B4-BE49-F238E27FC236}">
                <a16:creationId xmlns:a16="http://schemas.microsoft.com/office/drawing/2014/main" id="{F799D52F-DA69-D24E-A84D-6C7D2F521884}"/>
              </a:ext>
            </a:extLst>
          </p:cNvPr>
          <p:cNvSpPr/>
          <p:nvPr/>
        </p:nvSpPr>
        <p:spPr>
          <a:xfrm>
            <a:off x="3218051" y="1341382"/>
            <a:ext cx="8134650" cy="2492990"/>
          </a:xfrm>
          <a:prstGeom prst="rect">
            <a:avLst/>
          </a:prstGeom>
          <a:noFill/>
        </p:spPr>
        <p:txBody>
          <a:bodyPr wrap="square" rtlCol="0">
            <a:spAutoFit/>
          </a:bodyPr>
          <a:lstStyle/>
          <a:p>
            <a:pPr algn="just" rtl="0">
              <a:spcBef>
                <a:spcPts val="0"/>
              </a:spcBef>
              <a:spcAft>
                <a:spcPts val="0"/>
              </a:spcAft>
            </a:pPr>
            <a:r>
              <a:rPr lang="en-US" sz="2400" b="0" i="0" u="none" strike="noStrike" dirty="0">
                <a:solidFill>
                  <a:srgbClr val="000000"/>
                </a:solidFill>
                <a:effectLst/>
                <a:latin typeface="TT Fors" panose="020B0604020202020204" charset="0"/>
              </a:rPr>
              <a:t>To determine the shortest path, a variety of algorithms can be utilized, including Breadth First Search (BFS), Depth First Search (DFS), Breadth First </a:t>
            </a:r>
            <a:r>
              <a:rPr lang="en-US" sz="2400" dirty="0">
                <a:solidFill>
                  <a:srgbClr val="000000"/>
                </a:solidFill>
                <a:latin typeface="TT Fors" panose="020B0604020202020204" charset="0"/>
              </a:rPr>
              <a:t>search</a:t>
            </a:r>
            <a:r>
              <a:rPr lang="en-US" sz="2400" b="0" i="0" u="none" strike="noStrike" dirty="0">
                <a:solidFill>
                  <a:srgbClr val="000000"/>
                </a:solidFill>
                <a:effectLst/>
                <a:latin typeface="TT Fors" panose="020B0604020202020204" charset="0"/>
              </a:rPr>
              <a:t>, Dijkstra's Algorithm, etc. To finding the shortest path, we'll apply Dijkstra's algorithm.</a:t>
            </a:r>
            <a:endParaRPr lang="en-US" sz="2400" b="0" dirty="0">
              <a:effectLst/>
              <a:latin typeface="TT Fors" panose="020B0604020202020204" charset="0"/>
            </a:endParaRPr>
          </a:p>
          <a:p>
            <a:endParaRPr lang="en-US" sz="3600" dirty="0">
              <a:latin typeface="TT Fors" panose="020B0604020202020204" charset="0"/>
            </a:endParaRPr>
          </a:p>
        </p:txBody>
      </p:sp>
      <p:pic>
        <p:nvPicPr>
          <p:cNvPr id="13" name="Picture 4">
            <a:extLst>
              <a:ext uri="{FF2B5EF4-FFF2-40B4-BE49-F238E27FC236}">
                <a16:creationId xmlns:a16="http://schemas.microsoft.com/office/drawing/2014/main" id="{927650DB-17AA-E9D1-19D0-8CED767962CE}"/>
              </a:ext>
            </a:extLst>
          </p:cNvPr>
          <p:cNvPicPr>
            <a:picLocks noChangeAspect="1"/>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337">
            <a:off x="-3901955" y="-2984807"/>
            <a:ext cx="9060993" cy="7169511"/>
          </a:xfrm>
          <a:prstGeom prst="rect">
            <a:avLst/>
          </a:prstGeom>
        </p:spPr>
      </p:pic>
    </p:spTree>
    <p:extLst>
      <p:ext uri="{BB962C8B-B14F-4D97-AF65-F5344CB8AC3E}">
        <p14:creationId xmlns:p14="http://schemas.microsoft.com/office/powerpoint/2010/main" val="1704431286"/>
      </p:ext>
    </p:extLst>
  </p:cSld>
  <p:clrMapOvr>
    <a:masterClrMapping/>
  </p:clrMapOvr>
  <p:transition spd="slow">
    <p:push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A663E433-E2DC-EEE3-8F42-E19BD1DC4C20}"/>
              </a:ext>
            </a:extLst>
          </p:cNvPr>
          <p:cNvPicPr>
            <a:picLocks noChangeAspect="1"/>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337">
            <a:off x="-3901955" y="-2984807"/>
            <a:ext cx="9060993" cy="7169511"/>
          </a:xfrm>
          <a:prstGeom prst="rect">
            <a:avLst/>
          </a:prstGeom>
        </p:spPr>
      </p:pic>
      <p:pic>
        <p:nvPicPr>
          <p:cNvPr id="14" name="Picture 3">
            <a:extLst>
              <a:ext uri="{FF2B5EF4-FFF2-40B4-BE49-F238E27FC236}">
                <a16:creationId xmlns:a16="http://schemas.microsoft.com/office/drawing/2014/main" id="{228CB0A3-F5BC-9E6C-69CD-D1B08A7D3B38}"/>
              </a:ext>
            </a:extLst>
          </p:cNvPr>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7885">
            <a:off x="7216677" y="98768"/>
            <a:ext cx="12324256" cy="9751567"/>
          </a:xfrm>
          <a:prstGeom prst="rect">
            <a:avLst/>
          </a:prstGeom>
        </p:spPr>
      </p:pic>
      <p:pic>
        <p:nvPicPr>
          <p:cNvPr id="2" name="Picture 3">
            <a:extLst>
              <a:ext uri="{FF2B5EF4-FFF2-40B4-BE49-F238E27FC236}">
                <a16:creationId xmlns:a16="http://schemas.microsoft.com/office/drawing/2014/main" id="{A8341686-8BEE-C067-6DC5-0714CC79FDA0}"/>
              </a:ext>
            </a:extLst>
          </p:cNvPr>
          <p:cNvPicPr>
            <a:picLocks noChangeAspect="1"/>
          </p:cNvPicPr>
          <p:nvPr/>
        </p:nvPicPr>
        <p:blipFill>
          <a:blip r:embed="rId4">
            <a:alphaModFix amt="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17885">
            <a:off x="7216677" y="98768"/>
            <a:ext cx="12324256" cy="9751567"/>
          </a:xfrm>
          <a:prstGeom prst="rect">
            <a:avLst/>
          </a:prstGeom>
        </p:spPr>
      </p:pic>
      <p:pic>
        <p:nvPicPr>
          <p:cNvPr id="3" name="Picture 4">
            <a:extLst>
              <a:ext uri="{FF2B5EF4-FFF2-40B4-BE49-F238E27FC236}">
                <a16:creationId xmlns:a16="http://schemas.microsoft.com/office/drawing/2014/main" id="{233177F8-D4ED-D583-D986-6AF3AA3E83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03540" y="53677"/>
            <a:ext cx="4886230" cy="10179645"/>
          </a:xfrm>
          <a:prstGeom prst="rect">
            <a:avLst/>
          </a:prstGeom>
        </p:spPr>
      </p:pic>
      <p:sp>
        <p:nvSpPr>
          <p:cNvPr id="6" name="Rectangle 5">
            <a:extLst>
              <a:ext uri="{FF2B5EF4-FFF2-40B4-BE49-F238E27FC236}">
                <a16:creationId xmlns:a16="http://schemas.microsoft.com/office/drawing/2014/main" id="{C7C4FB59-2517-4203-B35C-445326C87B6D}"/>
              </a:ext>
            </a:extLst>
          </p:cNvPr>
          <p:cNvSpPr/>
          <p:nvPr/>
        </p:nvSpPr>
        <p:spPr>
          <a:xfrm>
            <a:off x="11834198" y="-15"/>
            <a:ext cx="337626" cy="10287000"/>
          </a:xfrm>
          <a:prstGeom prst="rect">
            <a:avLst/>
          </a:prstGeom>
          <a:solidFill>
            <a:srgbClr val="30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5" name="Group 4">
            <a:extLst>
              <a:ext uri="{FF2B5EF4-FFF2-40B4-BE49-F238E27FC236}">
                <a16:creationId xmlns:a16="http://schemas.microsoft.com/office/drawing/2014/main" id="{DADF840F-E7FE-40D7-8E22-E830D872661E}"/>
              </a:ext>
            </a:extLst>
          </p:cNvPr>
          <p:cNvGrpSpPr/>
          <p:nvPr/>
        </p:nvGrpSpPr>
        <p:grpSpPr>
          <a:xfrm>
            <a:off x="11408148" y="4548622"/>
            <a:ext cx="1189725" cy="1189725"/>
            <a:chOff x="7602467" y="587324"/>
            <a:chExt cx="793150" cy="793150"/>
          </a:xfrm>
        </p:grpSpPr>
        <p:sp>
          <p:nvSpPr>
            <p:cNvPr id="7" name="Oval 6">
              <a:extLst>
                <a:ext uri="{FF2B5EF4-FFF2-40B4-BE49-F238E27FC236}">
                  <a16:creationId xmlns:a16="http://schemas.microsoft.com/office/drawing/2014/main" id="{3146DA85-EFEC-4722-A055-FC51503AFBAE}"/>
                </a:ext>
              </a:extLst>
            </p:cNvPr>
            <p:cNvSpPr/>
            <p:nvPr/>
          </p:nvSpPr>
          <p:spPr>
            <a:xfrm>
              <a:off x="7602467" y="587324"/>
              <a:ext cx="793150" cy="793150"/>
            </a:xfrm>
            <a:prstGeom prst="ellipse">
              <a:avLst/>
            </a:prstGeom>
            <a:solidFill>
              <a:srgbClr val="30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a:extLst>
                <a:ext uri="{FF2B5EF4-FFF2-40B4-BE49-F238E27FC236}">
                  <a16:creationId xmlns:a16="http://schemas.microsoft.com/office/drawing/2014/main" id="{EE96EC32-7E72-486D-A31D-30751645C590}"/>
                </a:ext>
              </a:extLst>
            </p:cNvPr>
            <p:cNvSpPr/>
            <p:nvPr/>
          </p:nvSpPr>
          <p:spPr>
            <a:xfrm>
              <a:off x="7735755" y="720612"/>
              <a:ext cx="526574" cy="526574"/>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extBox 8">
              <a:extLst>
                <a:ext uri="{FF2B5EF4-FFF2-40B4-BE49-F238E27FC236}">
                  <a16:creationId xmlns:a16="http://schemas.microsoft.com/office/drawing/2014/main" id="{67F18CF3-B9FA-4437-9A89-A3C0993E4C1F}"/>
                </a:ext>
              </a:extLst>
            </p:cNvPr>
            <p:cNvSpPr txBox="1"/>
            <p:nvPr/>
          </p:nvSpPr>
          <p:spPr>
            <a:xfrm>
              <a:off x="7847261" y="799233"/>
              <a:ext cx="257763" cy="369332"/>
            </a:xfrm>
            <a:prstGeom prst="rect">
              <a:avLst/>
            </a:prstGeom>
            <a:noFill/>
          </p:spPr>
          <p:txBody>
            <a:bodyPr wrap="none" rtlCol="0">
              <a:spAutoFit/>
            </a:bodyPr>
            <a:lstStyle/>
            <a:p>
              <a:r>
                <a:rPr lang="en-US" sz="3000" b="1" dirty="0">
                  <a:solidFill>
                    <a:schemeClr val="bg1"/>
                  </a:solidFill>
                  <a:latin typeface="Oswald" panose="02000503000000000000" pitchFamily="2" charset="0"/>
                </a:rPr>
                <a:t>4</a:t>
              </a:r>
            </a:p>
          </p:txBody>
        </p:sp>
      </p:grpSp>
      <p:sp>
        <p:nvSpPr>
          <p:cNvPr id="10" name="Isosceles Triangle 9">
            <a:extLst>
              <a:ext uri="{FF2B5EF4-FFF2-40B4-BE49-F238E27FC236}">
                <a16:creationId xmlns:a16="http://schemas.microsoft.com/office/drawing/2014/main" id="{EBF459C0-5125-4109-9392-67BF78DFE4B1}"/>
              </a:ext>
            </a:extLst>
          </p:cNvPr>
          <p:cNvSpPr/>
          <p:nvPr/>
        </p:nvSpPr>
        <p:spPr>
          <a:xfrm rot="5400000" flipH="1">
            <a:off x="12868157" y="4972704"/>
            <a:ext cx="447519" cy="341559"/>
          </a:xfrm>
          <a:prstGeom prst="triangl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TextBox 18">
            <a:extLst>
              <a:ext uri="{FF2B5EF4-FFF2-40B4-BE49-F238E27FC236}">
                <a16:creationId xmlns:a16="http://schemas.microsoft.com/office/drawing/2014/main" id="{AA49E083-62BF-41D4-9CE6-DF66B92C67D5}"/>
              </a:ext>
            </a:extLst>
          </p:cNvPr>
          <p:cNvSpPr txBox="1"/>
          <p:nvPr/>
        </p:nvSpPr>
        <p:spPr>
          <a:xfrm>
            <a:off x="13262060" y="4938970"/>
            <a:ext cx="3244799" cy="440505"/>
          </a:xfrm>
          <a:prstGeom prst="rect">
            <a:avLst/>
          </a:prstGeom>
          <a:noFill/>
        </p:spPr>
        <p:txBody>
          <a:bodyPr wrap="none" rtlCol="0">
            <a:spAutoFit/>
          </a:bodyPr>
          <a:lstStyle/>
          <a:p>
            <a:pPr marL="0" lvl="1" indent="0">
              <a:lnSpc>
                <a:spcPts val="2520"/>
              </a:lnSpc>
              <a:spcBef>
                <a:spcPct val="0"/>
              </a:spcBef>
            </a:pPr>
            <a:r>
              <a:rPr lang="en-US" sz="2800" dirty="0">
                <a:solidFill>
                  <a:srgbClr val="243762"/>
                </a:solidFill>
                <a:latin typeface="Garet Bold"/>
              </a:rPr>
              <a:t>Implementation</a:t>
            </a:r>
          </a:p>
        </p:txBody>
      </p:sp>
      <p:sp>
        <p:nvSpPr>
          <p:cNvPr id="13" name="Rectangle 12">
            <a:extLst>
              <a:ext uri="{FF2B5EF4-FFF2-40B4-BE49-F238E27FC236}">
                <a16:creationId xmlns:a16="http://schemas.microsoft.com/office/drawing/2014/main" id="{7AD940E2-D33A-9F9D-03E4-8625F717EFF4}"/>
              </a:ext>
            </a:extLst>
          </p:cNvPr>
          <p:cNvSpPr/>
          <p:nvPr/>
        </p:nvSpPr>
        <p:spPr>
          <a:xfrm>
            <a:off x="2310529" y="4243858"/>
            <a:ext cx="8134650" cy="2246769"/>
          </a:xfrm>
          <a:prstGeom prst="rect">
            <a:avLst/>
          </a:prstGeom>
          <a:noFill/>
        </p:spPr>
        <p:txBody>
          <a:bodyPr wrap="square" rtlCol="0">
            <a:spAutoFit/>
          </a:bodyPr>
          <a:lstStyle/>
          <a:p>
            <a:pPr algn="just"/>
            <a:r>
              <a:rPr lang="en-US" sz="2800" b="0" i="0" u="none" strike="noStrike" dirty="0">
                <a:solidFill>
                  <a:srgbClr val="000000"/>
                </a:solidFill>
                <a:effectLst/>
                <a:latin typeface="TT Fors" panose="020B0604020202020204" charset="0"/>
              </a:rPr>
              <a:t>The system will be designed with software that utilizes mobile sensors technology to calculate the real time location and use a shortest path algorithm for calculating the shortest </a:t>
            </a:r>
            <a:r>
              <a:rPr lang="en-US" sz="2800" dirty="0">
                <a:solidFill>
                  <a:srgbClr val="000000"/>
                </a:solidFill>
                <a:latin typeface="TT Fors" panose="020B0604020202020204" charset="0"/>
              </a:rPr>
              <a:t>path of user desire destination.</a:t>
            </a:r>
            <a:endParaRPr lang="en-US" sz="2800" dirty="0">
              <a:latin typeface="TT Fors" panose="020B0604020202020204" charset="0"/>
            </a:endParaRPr>
          </a:p>
        </p:txBody>
      </p:sp>
    </p:spTree>
    <p:extLst>
      <p:ext uri="{BB962C8B-B14F-4D97-AF65-F5344CB8AC3E}">
        <p14:creationId xmlns:p14="http://schemas.microsoft.com/office/powerpoint/2010/main" val="1791756561"/>
      </p:ext>
    </p:extLst>
  </p:cSld>
  <p:clrMapOvr>
    <a:masterClrMapping/>
  </p:clrMapOvr>
  <p:transition spd="slow">
    <p:push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2777010B-B8E6-436D-56BE-E768FC39A63A}"/>
              </a:ext>
            </a:extLst>
          </p:cNvPr>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7885">
            <a:off x="7216677" y="98768"/>
            <a:ext cx="12324256" cy="9751567"/>
          </a:xfrm>
          <a:prstGeom prst="rect">
            <a:avLst/>
          </a:prstGeom>
        </p:spPr>
      </p:pic>
      <p:pic>
        <p:nvPicPr>
          <p:cNvPr id="10" name="Picture 4">
            <a:extLst>
              <a:ext uri="{FF2B5EF4-FFF2-40B4-BE49-F238E27FC236}">
                <a16:creationId xmlns:a16="http://schemas.microsoft.com/office/drawing/2014/main" id="{02D80A14-CD46-099C-5AEC-88B97FE334A6}"/>
              </a:ext>
            </a:extLst>
          </p:cNvPr>
          <p:cNvPicPr>
            <a:picLocks noChangeAspect="1"/>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337">
            <a:off x="-3901955" y="-2984807"/>
            <a:ext cx="9060993" cy="7169511"/>
          </a:xfrm>
          <a:prstGeom prst="rect">
            <a:avLst/>
          </a:prstGeom>
        </p:spPr>
      </p:pic>
      <p:grpSp>
        <p:nvGrpSpPr>
          <p:cNvPr id="5" name="Group 38">
            <a:extLst>
              <a:ext uri="{FF2B5EF4-FFF2-40B4-BE49-F238E27FC236}">
                <a16:creationId xmlns:a16="http://schemas.microsoft.com/office/drawing/2014/main" id="{B03EE412-D078-0461-B01C-79BB73CB69A3}"/>
              </a:ext>
            </a:extLst>
          </p:cNvPr>
          <p:cNvGrpSpPr>
            <a:grpSpLocks noChangeAspect="1"/>
          </p:cNvGrpSpPr>
          <p:nvPr/>
        </p:nvGrpSpPr>
        <p:grpSpPr>
          <a:xfrm>
            <a:off x="11277600" y="952500"/>
            <a:ext cx="1425672" cy="3029704"/>
            <a:chOff x="0" y="0"/>
            <a:chExt cx="3175000" cy="6350000"/>
          </a:xfrm>
        </p:grpSpPr>
        <p:sp>
          <p:nvSpPr>
            <p:cNvPr id="7" name="Freeform 39">
              <a:extLst>
                <a:ext uri="{FF2B5EF4-FFF2-40B4-BE49-F238E27FC236}">
                  <a16:creationId xmlns:a16="http://schemas.microsoft.com/office/drawing/2014/main" id="{E711DD29-3EB2-6184-157A-C91F84E4957D}"/>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152824" t="-20796" r="-18213" b="-15884"/>
              </a:stretch>
            </a:blipFill>
          </p:spPr>
        </p:sp>
        <p:sp>
          <p:nvSpPr>
            <p:cNvPr id="8" name="Freeform 40">
              <a:extLst>
                <a:ext uri="{FF2B5EF4-FFF2-40B4-BE49-F238E27FC236}">
                  <a16:creationId xmlns:a16="http://schemas.microsoft.com/office/drawing/2014/main" id="{CEEF851D-7622-F273-B8A4-956A6B2AE813}"/>
                </a:ext>
              </a:extLst>
            </p:cNvPr>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id="22" name="Rectangle 21">
            <a:extLst>
              <a:ext uri="{FF2B5EF4-FFF2-40B4-BE49-F238E27FC236}">
                <a16:creationId xmlns:a16="http://schemas.microsoft.com/office/drawing/2014/main" id="{531A4DC2-0C0A-44BC-8991-436D979A6FC9}"/>
              </a:ext>
            </a:extLst>
          </p:cNvPr>
          <p:cNvSpPr/>
          <p:nvPr/>
        </p:nvSpPr>
        <p:spPr>
          <a:xfrm>
            <a:off x="11854374" y="5902781"/>
            <a:ext cx="337626" cy="4384219"/>
          </a:xfrm>
          <a:prstGeom prst="rect">
            <a:avLst/>
          </a:prstGeom>
          <a:solidFill>
            <a:srgbClr val="30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Oval 29">
            <a:extLst>
              <a:ext uri="{FF2B5EF4-FFF2-40B4-BE49-F238E27FC236}">
                <a16:creationId xmlns:a16="http://schemas.microsoft.com/office/drawing/2014/main" id="{CA13DCA0-CFCA-4B72-9905-4B026A8BBE54}"/>
              </a:ext>
            </a:extLst>
          </p:cNvPr>
          <p:cNvSpPr/>
          <p:nvPr/>
        </p:nvSpPr>
        <p:spPr>
          <a:xfrm>
            <a:off x="11426196" y="4795750"/>
            <a:ext cx="1189725" cy="1189725"/>
          </a:xfrm>
          <a:prstGeom prst="ellipse">
            <a:avLst/>
          </a:prstGeom>
          <a:solidFill>
            <a:srgbClr val="3037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1" name="Oval 30">
            <a:extLst>
              <a:ext uri="{FF2B5EF4-FFF2-40B4-BE49-F238E27FC236}">
                <a16:creationId xmlns:a16="http://schemas.microsoft.com/office/drawing/2014/main" id="{1F5B577B-5812-42B9-8B21-33F7052E17E7}"/>
              </a:ext>
            </a:extLst>
          </p:cNvPr>
          <p:cNvSpPr/>
          <p:nvPr/>
        </p:nvSpPr>
        <p:spPr>
          <a:xfrm>
            <a:off x="11626128" y="4986698"/>
            <a:ext cx="789861" cy="789861"/>
          </a:xfrm>
          <a:prstGeom prst="ellipse">
            <a:avLst/>
          </a:prstGeom>
          <a:solidFill>
            <a:srgbClr val="04B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3" name="Isosceles Triangle 32">
            <a:extLst>
              <a:ext uri="{FF2B5EF4-FFF2-40B4-BE49-F238E27FC236}">
                <a16:creationId xmlns:a16="http://schemas.microsoft.com/office/drawing/2014/main" id="{6EE6E2B4-BAF8-4562-881C-FB74513104D1}"/>
              </a:ext>
            </a:extLst>
          </p:cNvPr>
          <p:cNvSpPr/>
          <p:nvPr/>
        </p:nvSpPr>
        <p:spPr>
          <a:xfrm rot="10800000" flipV="1">
            <a:off x="11426195" y="4273664"/>
            <a:ext cx="1189725" cy="649923"/>
          </a:xfrm>
          <a:prstGeom prst="triangle">
            <a:avLst/>
          </a:prstGeom>
          <a:solidFill>
            <a:srgbClr val="04B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4" name="TextBox 33">
            <a:extLst>
              <a:ext uri="{FF2B5EF4-FFF2-40B4-BE49-F238E27FC236}">
                <a16:creationId xmlns:a16="http://schemas.microsoft.com/office/drawing/2014/main" id="{75FE8C97-4F0E-48D5-93D4-8070E5DD5B12}"/>
              </a:ext>
            </a:extLst>
          </p:cNvPr>
          <p:cNvSpPr txBox="1"/>
          <p:nvPr/>
        </p:nvSpPr>
        <p:spPr>
          <a:xfrm>
            <a:off x="5881492" y="3803844"/>
            <a:ext cx="4398961" cy="1015663"/>
          </a:xfrm>
          <a:prstGeom prst="rect">
            <a:avLst/>
          </a:prstGeom>
          <a:noFill/>
        </p:spPr>
        <p:txBody>
          <a:bodyPr wrap="none" rtlCol="0">
            <a:spAutoFit/>
          </a:bodyPr>
          <a:lstStyle/>
          <a:p>
            <a:r>
              <a:rPr lang="en-US" sz="6000" b="1" dirty="0">
                <a:solidFill>
                  <a:srgbClr val="30374B"/>
                </a:solidFill>
                <a:latin typeface="Oswald" panose="02000503000000000000" pitchFamily="2" charset="0"/>
              </a:rPr>
              <a:t>Final Product</a:t>
            </a:r>
          </a:p>
        </p:txBody>
      </p:sp>
      <p:pic>
        <p:nvPicPr>
          <p:cNvPr id="3" name="Picture 51">
            <a:extLst>
              <a:ext uri="{FF2B5EF4-FFF2-40B4-BE49-F238E27FC236}">
                <a16:creationId xmlns:a16="http://schemas.microsoft.com/office/drawing/2014/main" id="{85D62E87-F67B-4921-086E-2A6B2855571A}"/>
              </a:ext>
            </a:extLst>
          </p:cNvPr>
          <p:cNvPicPr>
            <a:picLocks noChangeAspect="1"/>
          </p:cNvPicPr>
          <p:nvPr/>
        </p:nvPicPr>
        <p:blipFill>
          <a:blip r:embed="rId5"/>
          <a:srcRect/>
          <a:stretch>
            <a:fillRect/>
          </a:stretch>
        </p:blipFill>
        <p:spPr>
          <a:xfrm>
            <a:off x="10913909" y="678027"/>
            <a:ext cx="2192491" cy="3954100"/>
          </a:xfrm>
          <a:prstGeom prst="rect">
            <a:avLst/>
          </a:prstGeom>
        </p:spPr>
      </p:pic>
      <p:sp>
        <p:nvSpPr>
          <p:cNvPr id="4" name="Rectangle 3">
            <a:extLst>
              <a:ext uri="{FF2B5EF4-FFF2-40B4-BE49-F238E27FC236}">
                <a16:creationId xmlns:a16="http://schemas.microsoft.com/office/drawing/2014/main" id="{B934BCD0-B72A-2612-80DD-55E8FD0F1910}"/>
              </a:ext>
            </a:extLst>
          </p:cNvPr>
          <p:cNvSpPr/>
          <p:nvPr/>
        </p:nvSpPr>
        <p:spPr>
          <a:xfrm>
            <a:off x="3077457" y="5801200"/>
            <a:ext cx="8134650" cy="3046988"/>
          </a:xfrm>
          <a:prstGeom prst="rect">
            <a:avLst/>
          </a:prstGeom>
          <a:noFill/>
        </p:spPr>
        <p:txBody>
          <a:bodyPr wrap="square" rtlCol="0">
            <a:spAutoFit/>
          </a:bodyPr>
          <a:lstStyle/>
          <a:p>
            <a:pPr algn="just"/>
            <a:r>
              <a:rPr lang="en-US" sz="2400" b="0" i="0" u="none" strike="noStrike" dirty="0">
                <a:solidFill>
                  <a:srgbClr val="000000"/>
                </a:solidFill>
                <a:effectLst/>
                <a:latin typeface="TT Fors" panose="020B0604020202020204" charset="0"/>
              </a:rPr>
              <a:t>It will be able to determine the </a:t>
            </a:r>
            <a:r>
              <a:rPr lang="en-US" sz="2400" dirty="0">
                <a:solidFill>
                  <a:srgbClr val="000000"/>
                </a:solidFill>
                <a:latin typeface="TT Fors" panose="020B0604020202020204" charset="0"/>
              </a:rPr>
              <a:t>shortest </a:t>
            </a:r>
            <a:r>
              <a:rPr lang="en-US" sz="2400" b="0" i="0" u="none" strike="noStrike" dirty="0">
                <a:solidFill>
                  <a:srgbClr val="000000"/>
                </a:solidFill>
                <a:effectLst/>
                <a:latin typeface="TT Fors" panose="020B0604020202020204" charset="0"/>
              </a:rPr>
              <a:t>path between two points inside a building .It offers real-time, step-by-step navigational assistance this helps a user to find his or her real time location or position inside a building .It will be able to provide a visual representation of the building's floor plan together with important landmarks and data to a user as a result a user will be able to understand the structure of the building.</a:t>
            </a:r>
          </a:p>
        </p:txBody>
      </p:sp>
    </p:spTree>
    <p:extLst>
      <p:ext uri="{BB962C8B-B14F-4D97-AF65-F5344CB8AC3E}">
        <p14:creationId xmlns:p14="http://schemas.microsoft.com/office/powerpoint/2010/main" val="500853774"/>
      </p:ext>
    </p:extLst>
  </p:cSld>
  <p:clrMapOvr>
    <a:masterClrMapping/>
  </p:clrMapOvr>
  <p:transition spd="slow">
    <p:push dir="d"/>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CF8300B-07D4-1621-0248-E3A79921428D}"/>
              </a:ext>
            </a:extLst>
          </p:cNvPr>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7885">
            <a:off x="7216677" y="98768"/>
            <a:ext cx="12324256" cy="9751567"/>
          </a:xfrm>
          <a:prstGeom prst="rect">
            <a:avLst/>
          </a:prstGeom>
        </p:spPr>
      </p:pic>
      <p:pic>
        <p:nvPicPr>
          <p:cNvPr id="10" name="Picture 4">
            <a:extLst>
              <a:ext uri="{FF2B5EF4-FFF2-40B4-BE49-F238E27FC236}">
                <a16:creationId xmlns:a16="http://schemas.microsoft.com/office/drawing/2014/main" id="{B681174F-F689-9E37-D281-44D75BA654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96555" y="0"/>
            <a:ext cx="4886230" cy="10179645"/>
          </a:xfrm>
          <a:prstGeom prst="rect">
            <a:avLst/>
          </a:prstGeom>
        </p:spPr>
      </p:pic>
      <p:sp>
        <p:nvSpPr>
          <p:cNvPr id="4" name="TextBox 4"/>
          <p:cNvSpPr txBox="1"/>
          <p:nvPr/>
        </p:nvSpPr>
        <p:spPr>
          <a:xfrm>
            <a:off x="3153135" y="530082"/>
            <a:ext cx="12134130" cy="711733"/>
          </a:xfrm>
          <a:prstGeom prst="rect">
            <a:avLst/>
          </a:prstGeom>
        </p:spPr>
        <p:txBody>
          <a:bodyPr lIns="0" tIns="0" rIns="0" bIns="0" rtlCol="0" anchor="t">
            <a:spAutoFit/>
          </a:bodyPr>
          <a:lstStyle/>
          <a:p>
            <a:pPr algn="ctr">
              <a:lnSpc>
                <a:spcPts val="5000"/>
              </a:lnSpc>
            </a:pPr>
            <a:r>
              <a:rPr lang="en-US" sz="6000" spc="-250" dirty="0">
                <a:solidFill>
                  <a:srgbClr val="000000"/>
                </a:solidFill>
                <a:latin typeface="TT Norms Bold"/>
              </a:rPr>
              <a:t>Reference:</a:t>
            </a:r>
          </a:p>
        </p:txBody>
      </p:sp>
      <p:pic>
        <p:nvPicPr>
          <p:cNvPr id="6" name="Picture 25">
            <a:extLst>
              <a:ext uri="{FF2B5EF4-FFF2-40B4-BE49-F238E27FC236}">
                <a16:creationId xmlns:a16="http://schemas.microsoft.com/office/drawing/2014/main" id="{4C7C55BE-0CDF-16FD-6DE8-D87FACA44DD4}"/>
              </a:ext>
            </a:extLst>
          </p:cNvPr>
          <p:cNvPicPr>
            <a:picLocks noChangeAspect="1"/>
          </p:cNvPicPr>
          <p:nvPr/>
        </p:nvPicPr>
        <p:blipFill>
          <a:blip r:embed="rId6">
            <a:alphaModFix amt="5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00760" y="8264187"/>
            <a:ext cx="4114800" cy="6321620"/>
          </a:xfrm>
          <a:prstGeom prst="rect">
            <a:avLst/>
          </a:prstGeom>
        </p:spPr>
      </p:pic>
      <p:pic>
        <p:nvPicPr>
          <p:cNvPr id="7" name="Picture 24">
            <a:extLst>
              <a:ext uri="{FF2B5EF4-FFF2-40B4-BE49-F238E27FC236}">
                <a16:creationId xmlns:a16="http://schemas.microsoft.com/office/drawing/2014/main" id="{4156693E-E7E0-405F-4909-AA2064E8AEE8}"/>
              </a:ext>
            </a:extLst>
          </p:cNvPr>
          <p:cNvPicPr>
            <a:picLocks noChangeAspect="1"/>
          </p:cNvPicPr>
          <p:nvPr/>
        </p:nvPicPr>
        <p:blipFill>
          <a:blip r:embed="rId6">
            <a:alphaModFix amt="5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424166">
            <a:off x="-849927" y="-3632849"/>
            <a:ext cx="4114800" cy="6321620"/>
          </a:xfrm>
          <a:prstGeom prst="rect">
            <a:avLst/>
          </a:prstGeom>
        </p:spPr>
      </p:pic>
      <p:pic>
        <p:nvPicPr>
          <p:cNvPr id="8" name="Picture 26">
            <a:extLst>
              <a:ext uri="{FF2B5EF4-FFF2-40B4-BE49-F238E27FC236}">
                <a16:creationId xmlns:a16="http://schemas.microsoft.com/office/drawing/2014/main" id="{1D4D762F-A371-7A5E-280F-BD2C297CE2E3}"/>
              </a:ext>
            </a:extLst>
          </p:cNvPr>
          <p:cNvPicPr>
            <a:picLocks noChangeAspect="1"/>
          </p:cNvPicPr>
          <p:nvPr/>
        </p:nvPicPr>
        <p:blipFill>
          <a:blip r:embed="rId6">
            <a:alphaModFix amt="5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725879">
            <a:off x="15544344" y="-4069921"/>
            <a:ext cx="4114800" cy="6321620"/>
          </a:xfrm>
          <a:prstGeom prst="rect">
            <a:avLst/>
          </a:prstGeom>
        </p:spPr>
      </p:pic>
      <p:pic>
        <p:nvPicPr>
          <p:cNvPr id="11" name="Picture 2">
            <a:extLst>
              <a:ext uri="{FF2B5EF4-FFF2-40B4-BE49-F238E27FC236}">
                <a16:creationId xmlns:a16="http://schemas.microsoft.com/office/drawing/2014/main" id="{49B73EFF-B80E-CFBC-2DB0-54BADD4A4DF3}"/>
              </a:ext>
            </a:extLst>
          </p:cNvPr>
          <p:cNvPicPr>
            <a:picLocks noChangeAspect="1"/>
          </p:cNvPicPr>
          <p:nvPr/>
        </p:nvPicPr>
        <p:blipFill>
          <a:blip r:embed="rId8">
            <a:alphaModFix amt="16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36132" y="4284351"/>
            <a:ext cx="5951868" cy="6088868"/>
          </a:xfrm>
          <a:prstGeom prst="rect">
            <a:avLst/>
          </a:prstGeom>
        </p:spPr>
      </p:pic>
      <p:sp>
        <p:nvSpPr>
          <p:cNvPr id="3" name="TextBox 3"/>
          <p:cNvSpPr txBox="1"/>
          <p:nvPr/>
        </p:nvSpPr>
        <p:spPr>
          <a:xfrm>
            <a:off x="762000" y="1517080"/>
            <a:ext cx="15698652" cy="8754320"/>
          </a:xfrm>
          <a:prstGeom prst="rect">
            <a:avLst/>
          </a:prstGeom>
        </p:spPr>
        <p:txBody>
          <a:bodyPr wrap="square" lIns="0" tIns="0" rIns="0" bIns="0" rtlCol="0" anchor="t">
            <a:spAutoFit/>
          </a:bodyPr>
          <a:lstStyle/>
          <a:p>
            <a:pPr>
              <a:lnSpc>
                <a:spcPts val="3079"/>
              </a:lnSpc>
              <a:spcBef>
                <a:spcPct val="0"/>
              </a:spcBef>
            </a:pPr>
            <a:r>
              <a:rPr lang="en-US" sz="2400" dirty="0">
                <a:solidFill>
                  <a:srgbClr val="000000"/>
                </a:solidFill>
                <a:latin typeface="TT Fors" panose="020B0604020202020204" charset="0"/>
              </a:rPr>
              <a:t>1.	 Liu, L., &amp; </a:t>
            </a:r>
            <a:r>
              <a:rPr lang="en-US" sz="2400" dirty="0" err="1">
                <a:solidFill>
                  <a:srgbClr val="000000"/>
                </a:solidFill>
                <a:latin typeface="TT Fors" panose="020B0604020202020204" charset="0"/>
              </a:rPr>
              <a:t>Zlatanova</a:t>
            </a:r>
            <a:r>
              <a:rPr lang="en-US" sz="2400" dirty="0">
                <a:solidFill>
                  <a:srgbClr val="000000"/>
                </a:solidFill>
                <a:latin typeface="TT Fors" panose="020B0604020202020204" charset="0"/>
              </a:rPr>
              <a:t>, S. (2011). A" door-to-door" path-finding approach for</a:t>
            </a:r>
          </a:p>
          <a:p>
            <a:pPr>
              <a:lnSpc>
                <a:spcPts val="3079"/>
              </a:lnSpc>
              <a:spcBef>
                <a:spcPct val="0"/>
              </a:spcBef>
            </a:pPr>
            <a:r>
              <a:rPr lang="en-US" sz="2400" dirty="0">
                <a:solidFill>
                  <a:srgbClr val="000000"/>
                </a:solidFill>
                <a:latin typeface="TT Fors" panose="020B0604020202020204" charset="0"/>
              </a:rPr>
              <a:t>indoor navigation. Proceedings Gi4DM 2011: </a:t>
            </a:r>
            <a:r>
              <a:rPr lang="en-US" sz="2400" dirty="0" err="1">
                <a:solidFill>
                  <a:srgbClr val="000000"/>
                </a:solidFill>
                <a:latin typeface="TT Fors" panose="020B0604020202020204" charset="0"/>
              </a:rPr>
              <a:t>GeoInformation</a:t>
            </a:r>
            <a:r>
              <a:rPr lang="en-US" sz="2400" dirty="0">
                <a:solidFill>
                  <a:srgbClr val="000000"/>
                </a:solidFill>
                <a:latin typeface="TT Fors" panose="020B0604020202020204" charset="0"/>
              </a:rPr>
              <a:t> for Disaster</a:t>
            </a:r>
          </a:p>
          <a:p>
            <a:pPr>
              <a:lnSpc>
                <a:spcPts val="3079"/>
              </a:lnSpc>
              <a:spcBef>
                <a:spcPct val="0"/>
              </a:spcBef>
            </a:pPr>
            <a:r>
              <a:rPr lang="en-US" sz="2400" dirty="0">
                <a:solidFill>
                  <a:srgbClr val="000000"/>
                </a:solidFill>
                <a:latin typeface="TT Fors" panose="020B0604020202020204" charset="0"/>
              </a:rPr>
              <a:t>Management, Antalya, Turkey, 3-8 May 2011.</a:t>
            </a: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2. Wu, H., Marshall, A., &amp; Yu, W. (2007, July). Path planning and following</a:t>
            </a:r>
          </a:p>
          <a:p>
            <a:pPr>
              <a:lnSpc>
                <a:spcPts val="3079"/>
              </a:lnSpc>
              <a:spcBef>
                <a:spcPct val="0"/>
              </a:spcBef>
            </a:pPr>
            <a:r>
              <a:rPr lang="en-US" sz="2400" dirty="0">
                <a:solidFill>
                  <a:srgbClr val="000000"/>
                </a:solidFill>
                <a:latin typeface="TT Fors" panose="020B0604020202020204" charset="0"/>
              </a:rPr>
              <a:t>algorithms in an indoor navigation model for visually impaired. In Second</a:t>
            </a:r>
          </a:p>
          <a:p>
            <a:pPr>
              <a:lnSpc>
                <a:spcPts val="3079"/>
              </a:lnSpc>
              <a:spcBef>
                <a:spcPct val="0"/>
              </a:spcBef>
            </a:pPr>
            <a:r>
              <a:rPr lang="en-US" sz="2400" dirty="0">
                <a:solidFill>
                  <a:srgbClr val="000000"/>
                </a:solidFill>
                <a:latin typeface="TT Fors" panose="020B0604020202020204" charset="0"/>
              </a:rPr>
              <a:t>International Conference on Internet Monitoring and Protection (ICIMP 2007) (pp.</a:t>
            </a:r>
          </a:p>
          <a:p>
            <a:pPr>
              <a:lnSpc>
                <a:spcPts val="3079"/>
              </a:lnSpc>
              <a:spcBef>
                <a:spcPct val="0"/>
              </a:spcBef>
            </a:pPr>
            <a:r>
              <a:rPr lang="en-US" sz="2400" dirty="0">
                <a:solidFill>
                  <a:srgbClr val="000000"/>
                </a:solidFill>
                <a:latin typeface="TT Fors" panose="020B0604020202020204" charset="0"/>
              </a:rPr>
              <a:t>38-38). IEEE.</a:t>
            </a: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3. Yasir, M., Ho, S. W., &amp; </a:t>
            </a:r>
            <a:r>
              <a:rPr lang="en-US" sz="2400" dirty="0" err="1">
                <a:solidFill>
                  <a:srgbClr val="000000"/>
                </a:solidFill>
                <a:latin typeface="TT Fors" panose="020B0604020202020204" charset="0"/>
              </a:rPr>
              <a:t>Vellambi</a:t>
            </a:r>
            <a:r>
              <a:rPr lang="en-US" sz="2400" dirty="0">
                <a:solidFill>
                  <a:srgbClr val="000000"/>
                </a:solidFill>
                <a:latin typeface="TT Fors" panose="020B0604020202020204" charset="0"/>
              </a:rPr>
              <a:t>, B. N. (2014). Indoor positioning system using</a:t>
            </a:r>
          </a:p>
          <a:p>
            <a:pPr>
              <a:lnSpc>
                <a:spcPts val="3079"/>
              </a:lnSpc>
              <a:spcBef>
                <a:spcPct val="0"/>
              </a:spcBef>
            </a:pPr>
            <a:r>
              <a:rPr lang="en-US" sz="2400" dirty="0">
                <a:solidFill>
                  <a:srgbClr val="000000"/>
                </a:solidFill>
                <a:latin typeface="TT Fors" panose="020B0604020202020204" charset="0"/>
              </a:rPr>
              <a:t>visible light and accelerometer. Journal of Lightwave Technology, 32(19), 3306-3316.</a:t>
            </a:r>
          </a:p>
          <a:p>
            <a:pPr>
              <a:lnSpc>
                <a:spcPts val="3079"/>
              </a:lnSpc>
              <a:spcBef>
                <a:spcPct val="0"/>
              </a:spcBef>
            </a:pPr>
            <a:r>
              <a:rPr lang="en-US" sz="2400" dirty="0">
                <a:solidFill>
                  <a:srgbClr val="000000"/>
                </a:solidFill>
                <a:latin typeface="TT Fors" panose="020B0604020202020204" charset="0"/>
              </a:rPr>
              <a:t>4. </a:t>
            </a:r>
            <a:r>
              <a:rPr lang="en-US" sz="2400" dirty="0" err="1">
                <a:solidFill>
                  <a:srgbClr val="000000"/>
                </a:solidFill>
                <a:latin typeface="TT Fors" panose="020B0604020202020204" charset="0"/>
              </a:rPr>
              <a:t>Hindawi</a:t>
            </a:r>
            <a:r>
              <a:rPr lang="en-US" sz="2400" dirty="0">
                <a:solidFill>
                  <a:srgbClr val="000000"/>
                </a:solidFill>
                <a:latin typeface="TT Fors" panose="020B0604020202020204" charset="0"/>
              </a:rPr>
              <a:t>, et al. “Practical Fingerprinting Localization for Indoor Positioning</a:t>
            </a:r>
          </a:p>
          <a:p>
            <a:pPr>
              <a:lnSpc>
                <a:spcPts val="3079"/>
              </a:lnSpc>
              <a:spcBef>
                <a:spcPct val="0"/>
              </a:spcBef>
            </a:pPr>
            <a:r>
              <a:rPr lang="en-US" sz="2400" dirty="0">
                <a:solidFill>
                  <a:srgbClr val="000000"/>
                </a:solidFill>
                <a:latin typeface="TT Fors" panose="020B0604020202020204" charset="0"/>
              </a:rPr>
              <a:t>System by Using Beacons.” Practical Fingerprinting Localization for </a:t>
            </a:r>
            <a:r>
              <a:rPr lang="en-US" sz="2400" dirty="0" err="1">
                <a:solidFill>
                  <a:srgbClr val="000000"/>
                </a:solidFill>
                <a:latin typeface="TT Fors" panose="020B0604020202020204" charset="0"/>
              </a:rPr>
              <a:t>IndoorPositioning</a:t>
            </a:r>
            <a:r>
              <a:rPr lang="en-US" sz="2400" dirty="0">
                <a:solidFill>
                  <a:srgbClr val="000000"/>
                </a:solidFill>
                <a:latin typeface="TT Fors" panose="020B0604020202020204" charset="0"/>
              </a:rPr>
              <a:t> System by Using Beacons, 2017, </a:t>
            </a:r>
            <a:r>
              <a:rPr lang="en-US" sz="2400" dirty="0">
                <a:solidFill>
                  <a:srgbClr val="000000"/>
                </a:solidFill>
                <a:latin typeface="TT Fors" panose="020B0604020202020204" charset="0"/>
                <a:hlinkClick r:id="rId10"/>
              </a:rPr>
              <a:t>https://doi.org/10.1155/2017/9742170</a:t>
            </a:r>
            <a:r>
              <a:rPr lang="en-US" sz="2400" dirty="0">
                <a:solidFill>
                  <a:srgbClr val="000000"/>
                </a:solidFill>
                <a:latin typeface="TT Fors" panose="020B0604020202020204" charset="0"/>
              </a:rPr>
              <a:t>.</a:t>
            </a: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5.“Applied Mathematics - SCIRP.” Applied Mathematics - SCIRP,</a:t>
            </a:r>
          </a:p>
          <a:p>
            <a:pPr>
              <a:lnSpc>
                <a:spcPts val="3079"/>
              </a:lnSpc>
              <a:spcBef>
                <a:spcPct val="0"/>
              </a:spcBef>
            </a:pPr>
            <a:r>
              <a:rPr lang="en-US" sz="2400" dirty="0">
                <a:solidFill>
                  <a:srgbClr val="000000"/>
                </a:solidFill>
                <a:latin typeface="TT Fors" panose="020B0604020202020204" charset="0"/>
                <a:hlinkClick r:id="rId11"/>
              </a:rPr>
              <a:t>www.scirp.org/journal/am</a:t>
            </a:r>
            <a:r>
              <a:rPr lang="en-US" sz="2400" dirty="0">
                <a:solidFill>
                  <a:srgbClr val="000000"/>
                </a:solidFill>
                <a:latin typeface="TT Fors" panose="020B0604020202020204" charset="0"/>
              </a:rPr>
              <a:t>.</a:t>
            </a: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6. “A Systematic Literature Review of a* Pathfinding.” A Systematic Literature</a:t>
            </a:r>
          </a:p>
          <a:p>
            <a:pPr>
              <a:lnSpc>
                <a:spcPts val="3079"/>
              </a:lnSpc>
              <a:spcBef>
                <a:spcPct val="0"/>
              </a:spcBef>
            </a:pPr>
            <a:r>
              <a:rPr lang="en-US" sz="2400" dirty="0">
                <a:solidFill>
                  <a:srgbClr val="000000"/>
                </a:solidFill>
                <a:latin typeface="TT Fors" panose="020B0604020202020204" charset="0"/>
              </a:rPr>
              <a:t>Review of a* Pathfinding - ScienceDirect, 2021,https://doi.org/10.1016/j.procs.2021.01.034.</a:t>
            </a:r>
          </a:p>
          <a:p>
            <a:pPr>
              <a:lnSpc>
                <a:spcPts val="3079"/>
              </a:lnSpc>
              <a:spcBef>
                <a:spcPct val="0"/>
              </a:spcBef>
            </a:pPr>
            <a:endParaRPr lang="en-US" sz="2400" dirty="0">
              <a:solidFill>
                <a:srgbClr val="000000"/>
              </a:solidFill>
              <a:latin typeface="TT Fors" panose="020B0604020202020204" charset="0"/>
            </a:endParaRPr>
          </a:p>
          <a:p>
            <a:pPr algn="ctr">
              <a:lnSpc>
                <a:spcPts val="3079"/>
              </a:lnSpc>
              <a:spcBef>
                <a:spcPct val="0"/>
              </a:spcBef>
            </a:pPr>
            <a:endParaRPr lang="en-US" sz="2400" dirty="0">
              <a:solidFill>
                <a:srgbClr val="545454"/>
              </a:solidFill>
              <a:latin typeface="TT Fors" panose="020B0604020202020204" charset="0"/>
            </a:endParaRPr>
          </a:p>
        </p:txBody>
      </p:sp>
    </p:spTree>
    <p:extLst>
      <p:ext uri="{BB962C8B-B14F-4D97-AF65-F5344CB8AC3E}">
        <p14:creationId xmlns:p14="http://schemas.microsoft.com/office/powerpoint/2010/main" val="199068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childTnLst>
                                </p:cTn>
                              </p:par>
                            </p:childTnLst>
                          </p:cTn>
                        </p:par>
                        <p:par>
                          <p:cTn id="32" fill="hold">
                            <p:stCondLst>
                              <p:cond delay="3750"/>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B681174F-F689-9E37-D281-44D75BA654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03540" y="53677"/>
            <a:ext cx="4886230" cy="10179645"/>
          </a:xfrm>
          <a:prstGeom prst="rect">
            <a:avLst/>
          </a:prstGeom>
        </p:spPr>
      </p:pic>
      <p:pic>
        <p:nvPicPr>
          <p:cNvPr id="6" name="Picture 25">
            <a:extLst>
              <a:ext uri="{FF2B5EF4-FFF2-40B4-BE49-F238E27FC236}">
                <a16:creationId xmlns:a16="http://schemas.microsoft.com/office/drawing/2014/main" id="{4C7C55BE-0CDF-16FD-6DE8-D87FACA44DD4}"/>
              </a:ext>
            </a:extLst>
          </p:cNvPr>
          <p:cNvPicPr>
            <a:picLocks noChangeAspect="1"/>
          </p:cNvPicPr>
          <p:nvPr/>
        </p:nvPicPr>
        <p:blipFill>
          <a:blip r:embed="rId4">
            <a:alphaModFix amt="5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0760" y="8264187"/>
            <a:ext cx="4114800" cy="6321620"/>
          </a:xfrm>
          <a:prstGeom prst="rect">
            <a:avLst/>
          </a:prstGeom>
        </p:spPr>
      </p:pic>
      <p:pic>
        <p:nvPicPr>
          <p:cNvPr id="7" name="Picture 24">
            <a:extLst>
              <a:ext uri="{FF2B5EF4-FFF2-40B4-BE49-F238E27FC236}">
                <a16:creationId xmlns:a16="http://schemas.microsoft.com/office/drawing/2014/main" id="{4156693E-E7E0-405F-4909-AA2064E8AEE8}"/>
              </a:ext>
            </a:extLst>
          </p:cNvPr>
          <p:cNvPicPr>
            <a:picLocks noChangeAspect="1"/>
          </p:cNvPicPr>
          <p:nvPr/>
        </p:nvPicPr>
        <p:blipFill>
          <a:blip r:embed="rId4">
            <a:alphaModFix amt="5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424166">
            <a:off x="-849927" y="-3632849"/>
            <a:ext cx="4114800" cy="6321620"/>
          </a:xfrm>
          <a:prstGeom prst="rect">
            <a:avLst/>
          </a:prstGeom>
        </p:spPr>
      </p:pic>
      <p:pic>
        <p:nvPicPr>
          <p:cNvPr id="8" name="Picture 26">
            <a:extLst>
              <a:ext uri="{FF2B5EF4-FFF2-40B4-BE49-F238E27FC236}">
                <a16:creationId xmlns:a16="http://schemas.microsoft.com/office/drawing/2014/main" id="{1D4D762F-A371-7A5E-280F-BD2C297CE2E3}"/>
              </a:ext>
            </a:extLst>
          </p:cNvPr>
          <p:cNvPicPr>
            <a:picLocks noChangeAspect="1"/>
          </p:cNvPicPr>
          <p:nvPr/>
        </p:nvPicPr>
        <p:blipFill>
          <a:blip r:embed="rId4">
            <a:alphaModFix amt="5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725879">
            <a:off x="15544344" y="-4069921"/>
            <a:ext cx="4114800" cy="6321620"/>
          </a:xfrm>
          <a:prstGeom prst="rect">
            <a:avLst/>
          </a:prstGeom>
        </p:spPr>
      </p:pic>
      <p:pic>
        <p:nvPicPr>
          <p:cNvPr id="11" name="Picture 2">
            <a:extLst>
              <a:ext uri="{FF2B5EF4-FFF2-40B4-BE49-F238E27FC236}">
                <a16:creationId xmlns:a16="http://schemas.microsoft.com/office/drawing/2014/main" id="{49B73EFF-B80E-CFBC-2DB0-54BADD4A4DF3}"/>
              </a:ext>
            </a:extLst>
          </p:cNvPr>
          <p:cNvPicPr>
            <a:picLocks noChangeAspect="1"/>
          </p:cNvPicPr>
          <p:nvPr/>
        </p:nvPicPr>
        <p:blipFill>
          <a:blip r:embed="rId6">
            <a:alphaModFix amt="1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36132" y="4284351"/>
            <a:ext cx="5951868" cy="6088868"/>
          </a:xfrm>
          <a:prstGeom prst="rect">
            <a:avLst/>
          </a:prstGeom>
        </p:spPr>
      </p:pic>
      <p:sp>
        <p:nvSpPr>
          <p:cNvPr id="3" name="TextBox 3"/>
          <p:cNvSpPr txBox="1"/>
          <p:nvPr/>
        </p:nvSpPr>
        <p:spPr>
          <a:xfrm>
            <a:off x="1332774" y="647700"/>
            <a:ext cx="15622452" cy="9534020"/>
          </a:xfrm>
          <a:prstGeom prst="rect">
            <a:avLst/>
          </a:prstGeom>
        </p:spPr>
        <p:txBody>
          <a:bodyPr wrap="square" lIns="0" tIns="0" rIns="0" bIns="0" rtlCol="0" anchor="t">
            <a:spAutoFit/>
          </a:bodyPr>
          <a:lstStyle/>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7. Dian </a:t>
            </a:r>
            <a:r>
              <a:rPr lang="en-US" sz="2400" dirty="0" err="1">
                <a:solidFill>
                  <a:srgbClr val="000000"/>
                </a:solidFill>
                <a:latin typeface="TT Fors" panose="020B0604020202020204" charset="0"/>
              </a:rPr>
              <a:t>Rachmawati</a:t>
            </a:r>
            <a:r>
              <a:rPr lang="en-US" sz="2400" dirty="0">
                <a:solidFill>
                  <a:srgbClr val="000000"/>
                </a:solidFill>
                <a:latin typeface="TT Fors" panose="020B0604020202020204" charset="0"/>
              </a:rPr>
              <a:t> and Lysander </a:t>
            </a:r>
            <a:r>
              <a:rPr lang="en-US" sz="2400" dirty="0" err="1">
                <a:solidFill>
                  <a:srgbClr val="000000"/>
                </a:solidFill>
                <a:latin typeface="TT Fors" panose="020B0604020202020204" charset="0"/>
              </a:rPr>
              <a:t>Gustin</a:t>
            </a:r>
            <a:r>
              <a:rPr lang="en-US" sz="2400" dirty="0">
                <a:solidFill>
                  <a:srgbClr val="000000"/>
                </a:solidFill>
                <a:latin typeface="TT Fors" panose="020B0604020202020204" charset="0"/>
              </a:rPr>
              <a:t> 2020 J. Phys.: Conf. Ser. 1566 012061</a:t>
            </a: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8. </a:t>
            </a:r>
            <a:r>
              <a:rPr lang="en-US" sz="2400" dirty="0" err="1">
                <a:solidFill>
                  <a:srgbClr val="000000"/>
                </a:solidFill>
                <a:latin typeface="TT Fors" panose="020B0604020202020204" charset="0"/>
              </a:rPr>
              <a:t>Iloh</a:t>
            </a:r>
            <a:r>
              <a:rPr lang="en-US" sz="2400" dirty="0">
                <a:solidFill>
                  <a:srgbClr val="000000"/>
                </a:solidFill>
                <a:latin typeface="TT Fors" panose="020B0604020202020204" charset="0"/>
              </a:rPr>
              <a:t>, Princess </a:t>
            </a:r>
            <a:r>
              <a:rPr lang="en-US" sz="2400" dirty="0" err="1">
                <a:solidFill>
                  <a:srgbClr val="000000"/>
                </a:solidFill>
                <a:latin typeface="TT Fors" panose="020B0604020202020204" charset="0"/>
              </a:rPr>
              <a:t>Chinemerem</a:t>
            </a:r>
            <a:r>
              <a:rPr lang="en-US" sz="2400" dirty="0">
                <a:solidFill>
                  <a:srgbClr val="000000"/>
                </a:solidFill>
                <a:latin typeface="TT Fors" panose="020B0604020202020204" charset="0"/>
              </a:rPr>
              <a:t>. “A COMPREHENSIVE AND COMPARATIVE</a:t>
            </a:r>
          </a:p>
          <a:p>
            <a:pPr>
              <a:lnSpc>
                <a:spcPts val="3079"/>
              </a:lnSpc>
              <a:spcBef>
                <a:spcPct val="0"/>
              </a:spcBef>
            </a:pPr>
            <a:r>
              <a:rPr lang="en-US" sz="2400" dirty="0">
                <a:solidFill>
                  <a:srgbClr val="000000"/>
                </a:solidFill>
                <a:latin typeface="TT Fors" panose="020B0604020202020204" charset="0"/>
              </a:rPr>
              <a:t>STUDY OF DFS, BFS, AND a* SEARCH ALGORITHMS IN a SOLVING THE</a:t>
            </a:r>
          </a:p>
          <a:p>
            <a:pPr>
              <a:lnSpc>
                <a:spcPts val="3079"/>
              </a:lnSpc>
              <a:spcBef>
                <a:spcPct val="0"/>
              </a:spcBef>
            </a:pPr>
            <a:r>
              <a:rPr lang="en-US" sz="2400" dirty="0">
                <a:solidFill>
                  <a:srgbClr val="000000"/>
                </a:solidFill>
                <a:latin typeface="TT Fors" panose="020B0604020202020204" charset="0"/>
              </a:rPr>
              <a:t>MAZE TRANSVERSAL PROBLEM | International Journal of Social Sciences and</a:t>
            </a:r>
          </a:p>
          <a:p>
            <a:pPr>
              <a:lnSpc>
                <a:spcPts val="3079"/>
              </a:lnSpc>
              <a:spcBef>
                <a:spcPct val="0"/>
              </a:spcBef>
            </a:pPr>
            <a:r>
              <a:rPr lang="en-US" sz="2400" dirty="0">
                <a:solidFill>
                  <a:srgbClr val="000000"/>
                </a:solidFill>
                <a:latin typeface="TT Fors" panose="020B0604020202020204" charset="0"/>
              </a:rPr>
              <a:t>Scientific Studies.” A COMPREHENSIVE AND COMPARATIVE STUDY OF DFS,</a:t>
            </a:r>
          </a:p>
          <a:p>
            <a:pPr>
              <a:lnSpc>
                <a:spcPts val="3079"/>
              </a:lnSpc>
              <a:spcBef>
                <a:spcPct val="0"/>
              </a:spcBef>
            </a:pPr>
            <a:r>
              <a:rPr lang="en-US" sz="2400" dirty="0">
                <a:solidFill>
                  <a:srgbClr val="000000"/>
                </a:solidFill>
                <a:latin typeface="TT Fors" panose="020B0604020202020204" charset="0"/>
              </a:rPr>
              <a:t>BFS, AND a* SEARCH ALGORITHMS IN a SOLVING THE MAZE TRANSVERSAL</a:t>
            </a:r>
          </a:p>
          <a:p>
            <a:pPr>
              <a:lnSpc>
                <a:spcPts val="3079"/>
              </a:lnSpc>
              <a:spcBef>
                <a:spcPct val="0"/>
              </a:spcBef>
            </a:pPr>
            <a:r>
              <a:rPr lang="en-US" sz="2400" dirty="0">
                <a:solidFill>
                  <a:srgbClr val="000000"/>
                </a:solidFill>
                <a:latin typeface="TT Fors" panose="020B0604020202020204" charset="0"/>
              </a:rPr>
              <a:t>PROBLEM | International Journal of Social Sciences and Scientific Studies, 2022,</a:t>
            </a:r>
          </a:p>
          <a:p>
            <a:pPr>
              <a:lnSpc>
                <a:spcPts val="3079"/>
              </a:lnSpc>
              <a:spcBef>
                <a:spcPct val="0"/>
              </a:spcBef>
            </a:pPr>
            <a:r>
              <a:rPr lang="en-US" sz="2400" dirty="0">
                <a:solidFill>
                  <a:srgbClr val="000000"/>
                </a:solidFill>
                <a:latin typeface="TT Fors" panose="020B0604020202020204" charset="0"/>
              </a:rPr>
              <a:t>ijssass.com/</a:t>
            </a:r>
            <a:r>
              <a:rPr lang="en-US" sz="2400" dirty="0" err="1">
                <a:solidFill>
                  <a:srgbClr val="000000"/>
                </a:solidFill>
                <a:latin typeface="TT Fors" panose="020B0604020202020204" charset="0"/>
              </a:rPr>
              <a:t>index.php</a:t>
            </a:r>
            <a:r>
              <a:rPr lang="en-US" sz="2400" dirty="0">
                <a:solidFill>
                  <a:srgbClr val="000000"/>
                </a:solidFill>
                <a:latin typeface="TT Fors" panose="020B0604020202020204" charset="0"/>
              </a:rPr>
              <a:t>/</a:t>
            </a:r>
            <a:r>
              <a:rPr lang="en-US" sz="2400" dirty="0" err="1">
                <a:solidFill>
                  <a:srgbClr val="000000"/>
                </a:solidFill>
                <a:latin typeface="TT Fors" panose="020B0604020202020204" charset="0"/>
              </a:rPr>
              <a:t>ijssass</a:t>
            </a:r>
            <a:r>
              <a:rPr lang="en-US" sz="2400" dirty="0">
                <a:solidFill>
                  <a:srgbClr val="000000"/>
                </a:solidFill>
                <a:latin typeface="TT Fors" panose="020B0604020202020204" charset="0"/>
              </a:rPr>
              <a:t>/article/view/54.</a:t>
            </a: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9. Xia, </a:t>
            </a:r>
            <a:r>
              <a:rPr lang="en-US" sz="2400" dirty="0" err="1">
                <a:solidFill>
                  <a:srgbClr val="000000"/>
                </a:solidFill>
                <a:latin typeface="TT Fors" panose="020B0604020202020204" charset="0"/>
              </a:rPr>
              <a:t>Shixiong</a:t>
            </a:r>
            <a:r>
              <a:rPr lang="en-US" sz="2400" dirty="0">
                <a:solidFill>
                  <a:srgbClr val="000000"/>
                </a:solidFill>
                <a:latin typeface="TT Fors" panose="020B0604020202020204" charset="0"/>
              </a:rPr>
              <a:t>, et al. “Indoor Fingerprint Positioning Based on Wi-Fi: An</a:t>
            </a:r>
          </a:p>
          <a:p>
            <a:pPr>
              <a:lnSpc>
                <a:spcPts val="3079"/>
              </a:lnSpc>
              <a:spcBef>
                <a:spcPct val="0"/>
              </a:spcBef>
            </a:pPr>
            <a:r>
              <a:rPr lang="en-US" sz="2400" dirty="0">
                <a:solidFill>
                  <a:srgbClr val="000000"/>
                </a:solidFill>
                <a:latin typeface="TT Fors" panose="020B0604020202020204" charset="0"/>
              </a:rPr>
              <a:t>Overview.” MDPI, 2017, </a:t>
            </a:r>
            <a:r>
              <a:rPr lang="en-US" sz="2400" dirty="0">
                <a:solidFill>
                  <a:srgbClr val="000000"/>
                </a:solidFill>
                <a:latin typeface="TT Fors" panose="020B0604020202020204" charset="0"/>
                <a:hlinkClick r:id="rId8"/>
              </a:rPr>
              <a:t>https://doi.org/10.3390/ijgi6050135</a:t>
            </a:r>
            <a:r>
              <a:rPr lang="en-US" sz="2400" dirty="0">
                <a:solidFill>
                  <a:srgbClr val="000000"/>
                </a:solidFill>
                <a:latin typeface="TT Fors" panose="020B0604020202020204" charset="0"/>
              </a:rPr>
              <a:t>.</a:t>
            </a: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10. “Privacy-preserving Indoor Localization Based on Inner Product Encryption in a</a:t>
            </a:r>
          </a:p>
          <a:p>
            <a:pPr>
              <a:lnSpc>
                <a:spcPts val="3079"/>
              </a:lnSpc>
              <a:spcBef>
                <a:spcPct val="0"/>
              </a:spcBef>
            </a:pPr>
            <a:r>
              <a:rPr lang="en-US" sz="2400" dirty="0">
                <a:solidFill>
                  <a:srgbClr val="000000"/>
                </a:solidFill>
                <a:latin typeface="TT Fors" panose="020B0604020202020204" charset="0"/>
              </a:rPr>
              <a:t>Cloud Environment.” Privacy-preserving Indoor Localization Based on Inner</a:t>
            </a:r>
          </a:p>
          <a:p>
            <a:pPr>
              <a:lnSpc>
                <a:spcPts val="3079"/>
              </a:lnSpc>
              <a:spcBef>
                <a:spcPct val="0"/>
              </a:spcBef>
            </a:pPr>
            <a:r>
              <a:rPr lang="en-US" sz="2400" dirty="0">
                <a:solidFill>
                  <a:srgbClr val="000000"/>
                </a:solidFill>
                <a:latin typeface="TT Fors" panose="020B0604020202020204" charset="0"/>
              </a:rPr>
              <a:t>Product Encryption in a Cloud Environment - ScienceDirect, 2021,</a:t>
            </a:r>
          </a:p>
          <a:p>
            <a:pPr>
              <a:lnSpc>
                <a:spcPts val="3079"/>
              </a:lnSpc>
              <a:spcBef>
                <a:spcPct val="0"/>
              </a:spcBef>
            </a:pPr>
            <a:r>
              <a:rPr lang="en-US" sz="2400" dirty="0">
                <a:solidFill>
                  <a:srgbClr val="000000"/>
                </a:solidFill>
                <a:latin typeface="TT Fors" panose="020B0604020202020204" charset="0"/>
                <a:hlinkClick r:id="rId9"/>
              </a:rPr>
              <a:t>https://doi.org/10.1016/j.knosys.2021.108005</a:t>
            </a:r>
            <a:endParaRPr lang="en-US" sz="2400" dirty="0">
              <a:solidFill>
                <a:srgbClr val="000000"/>
              </a:solidFill>
              <a:latin typeface="TT Fors" panose="020B0604020202020204" charset="0"/>
            </a:endParaRP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11. “User Location Privacy Protection Mechanism for Location-based Services.”</a:t>
            </a:r>
          </a:p>
          <a:p>
            <a:pPr>
              <a:lnSpc>
                <a:spcPts val="3079"/>
              </a:lnSpc>
              <a:spcBef>
                <a:spcPct val="0"/>
              </a:spcBef>
            </a:pPr>
            <a:r>
              <a:rPr lang="en-US" sz="2400" dirty="0">
                <a:solidFill>
                  <a:srgbClr val="000000"/>
                </a:solidFill>
                <a:latin typeface="TT Fors" panose="020B0604020202020204" charset="0"/>
              </a:rPr>
              <a:t>User Location Privacy Protection Mechanism for Location-based Services -</a:t>
            </a:r>
          </a:p>
          <a:p>
            <a:pPr>
              <a:lnSpc>
                <a:spcPts val="3079"/>
              </a:lnSpc>
              <a:spcBef>
                <a:spcPct val="0"/>
              </a:spcBef>
            </a:pPr>
            <a:r>
              <a:rPr lang="en-US" sz="2400" dirty="0">
                <a:solidFill>
                  <a:srgbClr val="000000"/>
                </a:solidFill>
                <a:latin typeface="TT Fors" panose="020B0604020202020204" charset="0"/>
              </a:rPr>
              <a:t>ScienceDirect, 2020, </a:t>
            </a:r>
            <a:r>
              <a:rPr lang="en-US" sz="2400" dirty="0">
                <a:solidFill>
                  <a:srgbClr val="000000"/>
                </a:solidFill>
                <a:latin typeface="TT Fors" panose="020B0604020202020204" charset="0"/>
                <a:hlinkClick r:id="rId10"/>
              </a:rPr>
              <a:t>https://doi.org/10.1016/j.dcan.2020.07.012</a:t>
            </a:r>
            <a:r>
              <a:rPr lang="en-US" sz="2400" dirty="0">
                <a:solidFill>
                  <a:srgbClr val="000000"/>
                </a:solidFill>
                <a:latin typeface="TT Fors" panose="020B0604020202020204" charset="0"/>
              </a:rPr>
              <a:t>.</a:t>
            </a: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endParaRPr lang="en-US" sz="2400" dirty="0">
              <a:solidFill>
                <a:srgbClr val="545454"/>
              </a:solidFill>
              <a:latin typeface="TT Fors" panose="020B0604020202020204" charset="0"/>
            </a:endParaRPr>
          </a:p>
        </p:txBody>
      </p:sp>
    </p:spTree>
    <p:extLst>
      <p:ext uri="{BB962C8B-B14F-4D97-AF65-F5344CB8AC3E}">
        <p14:creationId xmlns:p14="http://schemas.microsoft.com/office/powerpoint/2010/main" val="31644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B681174F-F689-9E37-D281-44D75BA654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03540" y="53677"/>
            <a:ext cx="4886230" cy="10179645"/>
          </a:xfrm>
          <a:prstGeom prst="rect">
            <a:avLst/>
          </a:prstGeom>
        </p:spPr>
      </p:pic>
      <p:pic>
        <p:nvPicPr>
          <p:cNvPr id="6" name="Picture 25">
            <a:extLst>
              <a:ext uri="{FF2B5EF4-FFF2-40B4-BE49-F238E27FC236}">
                <a16:creationId xmlns:a16="http://schemas.microsoft.com/office/drawing/2014/main" id="{4C7C55BE-0CDF-16FD-6DE8-D87FACA44DD4}"/>
              </a:ext>
            </a:extLst>
          </p:cNvPr>
          <p:cNvPicPr>
            <a:picLocks noChangeAspect="1"/>
          </p:cNvPicPr>
          <p:nvPr/>
        </p:nvPicPr>
        <p:blipFill>
          <a:blip r:embed="rId4">
            <a:alphaModFix amt="5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0760" y="8264187"/>
            <a:ext cx="4114800" cy="6321620"/>
          </a:xfrm>
          <a:prstGeom prst="rect">
            <a:avLst/>
          </a:prstGeom>
        </p:spPr>
      </p:pic>
      <p:pic>
        <p:nvPicPr>
          <p:cNvPr id="7" name="Picture 24">
            <a:extLst>
              <a:ext uri="{FF2B5EF4-FFF2-40B4-BE49-F238E27FC236}">
                <a16:creationId xmlns:a16="http://schemas.microsoft.com/office/drawing/2014/main" id="{4156693E-E7E0-405F-4909-AA2064E8AEE8}"/>
              </a:ext>
            </a:extLst>
          </p:cNvPr>
          <p:cNvPicPr>
            <a:picLocks noChangeAspect="1"/>
          </p:cNvPicPr>
          <p:nvPr/>
        </p:nvPicPr>
        <p:blipFill>
          <a:blip r:embed="rId4">
            <a:alphaModFix amt="5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424166">
            <a:off x="-849927" y="-3632849"/>
            <a:ext cx="4114800" cy="6321620"/>
          </a:xfrm>
          <a:prstGeom prst="rect">
            <a:avLst/>
          </a:prstGeom>
        </p:spPr>
      </p:pic>
      <p:pic>
        <p:nvPicPr>
          <p:cNvPr id="8" name="Picture 26">
            <a:extLst>
              <a:ext uri="{FF2B5EF4-FFF2-40B4-BE49-F238E27FC236}">
                <a16:creationId xmlns:a16="http://schemas.microsoft.com/office/drawing/2014/main" id="{1D4D762F-A371-7A5E-280F-BD2C297CE2E3}"/>
              </a:ext>
            </a:extLst>
          </p:cNvPr>
          <p:cNvPicPr>
            <a:picLocks noChangeAspect="1"/>
          </p:cNvPicPr>
          <p:nvPr/>
        </p:nvPicPr>
        <p:blipFill>
          <a:blip r:embed="rId4">
            <a:alphaModFix amt="5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725879">
            <a:off x="15544344" y="-4069921"/>
            <a:ext cx="4114800" cy="6321620"/>
          </a:xfrm>
          <a:prstGeom prst="rect">
            <a:avLst/>
          </a:prstGeom>
        </p:spPr>
      </p:pic>
      <p:pic>
        <p:nvPicPr>
          <p:cNvPr id="11" name="Picture 2">
            <a:extLst>
              <a:ext uri="{FF2B5EF4-FFF2-40B4-BE49-F238E27FC236}">
                <a16:creationId xmlns:a16="http://schemas.microsoft.com/office/drawing/2014/main" id="{49B73EFF-B80E-CFBC-2DB0-54BADD4A4DF3}"/>
              </a:ext>
            </a:extLst>
          </p:cNvPr>
          <p:cNvPicPr>
            <a:picLocks noChangeAspect="1"/>
          </p:cNvPicPr>
          <p:nvPr/>
        </p:nvPicPr>
        <p:blipFill>
          <a:blip r:embed="rId6">
            <a:alphaModFix amt="1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36132" y="4284351"/>
            <a:ext cx="5951868" cy="6088868"/>
          </a:xfrm>
          <a:prstGeom prst="rect">
            <a:avLst/>
          </a:prstGeom>
        </p:spPr>
      </p:pic>
      <p:sp>
        <p:nvSpPr>
          <p:cNvPr id="3" name="TextBox 3"/>
          <p:cNvSpPr txBox="1"/>
          <p:nvPr/>
        </p:nvSpPr>
        <p:spPr>
          <a:xfrm>
            <a:off x="1456640" y="1355631"/>
            <a:ext cx="15622452" cy="2378215"/>
          </a:xfrm>
          <a:prstGeom prst="rect">
            <a:avLst/>
          </a:prstGeom>
        </p:spPr>
        <p:txBody>
          <a:bodyPr wrap="square" lIns="0" tIns="0" rIns="0" bIns="0" rtlCol="0" anchor="t">
            <a:spAutoFit/>
          </a:bodyPr>
          <a:lstStyle/>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r>
              <a:rPr lang="en-US" sz="2400" dirty="0">
                <a:solidFill>
                  <a:srgbClr val="000000"/>
                </a:solidFill>
                <a:latin typeface="TT Fors" panose="020B0604020202020204" charset="0"/>
              </a:rPr>
              <a:t>12. </a:t>
            </a:r>
            <a:r>
              <a:rPr lang="en-US" sz="2400" dirty="0">
                <a:latin typeface="TT Fors" panose="020B0604020202020204" charset="0"/>
              </a:rPr>
              <a:t>Link, J. A. B., Smith, P., Viol, N., &amp; </a:t>
            </a:r>
            <a:r>
              <a:rPr lang="en-US" sz="2400" dirty="0" err="1">
                <a:latin typeface="TT Fors" panose="020B0604020202020204" charset="0"/>
              </a:rPr>
              <a:t>Wehrle</a:t>
            </a:r>
            <a:r>
              <a:rPr lang="en-US" sz="2400" dirty="0">
                <a:latin typeface="TT Fors" panose="020B0604020202020204" charset="0"/>
              </a:rPr>
              <a:t>, K. (2011). </a:t>
            </a:r>
            <a:r>
              <a:rPr lang="en-US" sz="2400" i="1" dirty="0" err="1">
                <a:latin typeface="TT Fors" panose="020B0604020202020204" charset="0"/>
              </a:rPr>
              <a:t>FootPath</a:t>
            </a:r>
            <a:r>
              <a:rPr lang="en-US" sz="2400" i="1" dirty="0">
                <a:latin typeface="TT Fors" panose="020B0604020202020204" charset="0"/>
              </a:rPr>
              <a:t>: Accurate map-based indoor navigation using smartphones. 2011 International Conference on Indoor Positioning and Indoor Navigation.</a:t>
            </a:r>
            <a:r>
              <a:rPr lang="en-US" sz="2400" dirty="0">
                <a:latin typeface="TT Fors" panose="020B0604020202020204" charset="0"/>
              </a:rPr>
              <a:t> doi:10.1109/ipin.2011.6071934 </a:t>
            </a:r>
            <a:endParaRPr lang="en-US" sz="2400" dirty="0">
              <a:solidFill>
                <a:srgbClr val="000000"/>
              </a:solidFill>
              <a:latin typeface="TT Fors" panose="020B0604020202020204" charset="0"/>
            </a:endParaRPr>
          </a:p>
          <a:p>
            <a:pPr>
              <a:lnSpc>
                <a:spcPts val="3079"/>
              </a:lnSpc>
              <a:spcBef>
                <a:spcPct val="0"/>
              </a:spcBef>
            </a:pPr>
            <a:endParaRPr lang="en-US" sz="2400" dirty="0">
              <a:solidFill>
                <a:srgbClr val="000000"/>
              </a:solidFill>
              <a:latin typeface="TT Fors" panose="020B0604020202020204" charset="0"/>
            </a:endParaRPr>
          </a:p>
          <a:p>
            <a:pPr>
              <a:lnSpc>
                <a:spcPts val="3079"/>
              </a:lnSpc>
              <a:spcBef>
                <a:spcPct val="0"/>
              </a:spcBef>
            </a:pPr>
            <a:endParaRPr lang="en-US" sz="2400" dirty="0">
              <a:solidFill>
                <a:srgbClr val="545454"/>
              </a:solidFill>
              <a:latin typeface="TT Fors" panose="020B0604020202020204" charset="0"/>
            </a:endParaRPr>
          </a:p>
        </p:txBody>
      </p:sp>
    </p:spTree>
    <p:extLst>
      <p:ext uri="{BB962C8B-B14F-4D97-AF65-F5344CB8AC3E}">
        <p14:creationId xmlns:p14="http://schemas.microsoft.com/office/powerpoint/2010/main" val="177774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5" name="TextBox 5"/>
          <p:cNvSpPr txBox="1"/>
          <p:nvPr/>
        </p:nvSpPr>
        <p:spPr>
          <a:xfrm>
            <a:off x="5715000" y="4152900"/>
            <a:ext cx="8574892" cy="720967"/>
          </a:xfrm>
          <a:prstGeom prst="rect">
            <a:avLst/>
          </a:prstGeom>
        </p:spPr>
        <p:txBody>
          <a:bodyPr wrap="square" lIns="0" tIns="0" rIns="0" bIns="0" rtlCol="0" anchor="t">
            <a:spAutoFit/>
          </a:bodyPr>
          <a:lstStyle/>
          <a:p>
            <a:pPr>
              <a:lnSpc>
                <a:spcPts val="4798"/>
              </a:lnSpc>
            </a:pPr>
            <a:r>
              <a:rPr lang="en-US" sz="8800" dirty="0">
                <a:solidFill>
                  <a:srgbClr val="04BF9D"/>
                </a:solidFill>
                <a:latin typeface="Public Sans Bold"/>
              </a:rPr>
              <a:t>THANK</a:t>
            </a:r>
            <a:r>
              <a:rPr lang="en-US" sz="8800" dirty="0">
                <a:solidFill>
                  <a:srgbClr val="404040"/>
                </a:solidFill>
                <a:latin typeface="Public Sans Bold"/>
              </a:rPr>
              <a:t> YOU</a:t>
            </a:r>
          </a:p>
        </p:txBody>
      </p:sp>
      <p:sp>
        <p:nvSpPr>
          <p:cNvPr id="52" name="TextBox 5">
            <a:extLst>
              <a:ext uri="{FF2B5EF4-FFF2-40B4-BE49-F238E27FC236}">
                <a16:creationId xmlns:a16="http://schemas.microsoft.com/office/drawing/2014/main" id="{87A74234-DD72-7B2B-C08A-42E652A5FD92}"/>
              </a:ext>
            </a:extLst>
          </p:cNvPr>
          <p:cNvSpPr txBox="1"/>
          <p:nvPr/>
        </p:nvSpPr>
        <p:spPr>
          <a:xfrm>
            <a:off x="8077200" y="6181228"/>
            <a:ext cx="8574892" cy="673839"/>
          </a:xfrm>
          <a:prstGeom prst="rect">
            <a:avLst/>
          </a:prstGeom>
        </p:spPr>
        <p:txBody>
          <a:bodyPr wrap="square" lIns="0" tIns="0" rIns="0" bIns="0" rtlCol="0" anchor="t">
            <a:spAutoFit/>
          </a:bodyPr>
          <a:lstStyle/>
          <a:p>
            <a:pPr>
              <a:lnSpc>
                <a:spcPts val="4798"/>
              </a:lnSpc>
            </a:pPr>
            <a:r>
              <a:rPr lang="en-US" sz="7200" dirty="0">
                <a:solidFill>
                  <a:schemeClr val="tx1">
                    <a:lumMod val="75000"/>
                    <a:lumOff val="25000"/>
                  </a:schemeClr>
                </a:solidFill>
                <a:latin typeface="Public Sans Bold"/>
              </a:rPr>
              <a:t>Q/A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9296728C-CF35-156F-9BC8-23DB3A6A392D}"/>
              </a:ext>
            </a:extLst>
          </p:cNvPr>
          <p:cNvPicPr>
            <a:picLocks noChangeAspect="1"/>
          </p:cNvPicPr>
          <p:nvPr/>
        </p:nvPicPr>
        <p:blipFill>
          <a:blip r:embed="rId2">
            <a:alphaModFix amt="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7885">
            <a:off x="7266124" y="30258"/>
            <a:ext cx="12324256" cy="9751567"/>
          </a:xfrm>
          <a:prstGeom prst="rect">
            <a:avLst/>
          </a:prstGeom>
        </p:spPr>
      </p:pic>
      <p:pic>
        <p:nvPicPr>
          <p:cNvPr id="38" name="Picture 3">
            <a:extLst>
              <a:ext uri="{FF2B5EF4-FFF2-40B4-BE49-F238E27FC236}">
                <a16:creationId xmlns:a16="http://schemas.microsoft.com/office/drawing/2014/main" id="{F49E8AF8-E641-5182-C78F-848A3F6E7F55}"/>
              </a:ext>
            </a:extLst>
          </p:cNvPr>
          <p:cNvPicPr>
            <a:picLocks noChangeAspect="1"/>
          </p:cNvPicPr>
          <p:nvPr/>
        </p:nvPicPr>
        <p:blipFill>
          <a:blip r:embed="rId2">
            <a:alphaModFix amt="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337">
            <a:off x="-3901955" y="-2984807"/>
            <a:ext cx="9060993" cy="7169511"/>
          </a:xfrm>
          <a:prstGeom prst="rect">
            <a:avLst/>
          </a:prstGeom>
        </p:spPr>
      </p:pic>
      <p:sp>
        <p:nvSpPr>
          <p:cNvPr id="17" name="TextBox 17">
            <a:extLst>
              <a:ext uri="{FF2B5EF4-FFF2-40B4-BE49-F238E27FC236}">
                <a16:creationId xmlns:a16="http://schemas.microsoft.com/office/drawing/2014/main" id="{9337AFBC-9C07-403A-6FB5-1C75A0C6ED42}"/>
              </a:ext>
            </a:extLst>
          </p:cNvPr>
          <p:cNvSpPr txBox="1"/>
          <p:nvPr/>
        </p:nvSpPr>
        <p:spPr>
          <a:xfrm>
            <a:off x="3696534" y="5676900"/>
            <a:ext cx="11063336" cy="990600"/>
          </a:xfrm>
          <a:prstGeom prst="rect">
            <a:avLst/>
          </a:prstGeom>
        </p:spPr>
        <p:txBody>
          <a:bodyPr lIns="0" tIns="0" rIns="0" bIns="0" rtlCol="0" anchor="t">
            <a:spAutoFit/>
          </a:bodyPr>
          <a:lstStyle/>
          <a:p>
            <a:pPr algn="ctr">
              <a:lnSpc>
                <a:spcPts val="7800"/>
              </a:lnSpc>
            </a:pPr>
            <a:r>
              <a:rPr lang="en-US" sz="6500" dirty="0">
                <a:solidFill>
                  <a:srgbClr val="3D3D3D"/>
                </a:solidFill>
                <a:latin typeface="TT Fors Bold" panose="020B0604020202020204" charset="0"/>
              </a:rPr>
              <a:t>Project Member</a:t>
            </a:r>
          </a:p>
        </p:txBody>
      </p:sp>
      <p:grpSp>
        <p:nvGrpSpPr>
          <p:cNvPr id="3" name="Group 2">
            <a:extLst>
              <a:ext uri="{FF2B5EF4-FFF2-40B4-BE49-F238E27FC236}">
                <a16:creationId xmlns:a16="http://schemas.microsoft.com/office/drawing/2014/main" id="{EDD63741-0908-64C5-6FDA-6AB5E1C54BC2}"/>
              </a:ext>
            </a:extLst>
          </p:cNvPr>
          <p:cNvGrpSpPr/>
          <p:nvPr/>
        </p:nvGrpSpPr>
        <p:grpSpPr>
          <a:xfrm>
            <a:off x="2677323" y="4897487"/>
            <a:ext cx="12984480" cy="3843992"/>
            <a:chOff x="2474402" y="2559159"/>
            <a:chExt cx="12984480" cy="3843992"/>
          </a:xfrm>
        </p:grpSpPr>
        <p:grpSp>
          <p:nvGrpSpPr>
            <p:cNvPr id="16" name="Group 6">
              <a:extLst>
                <a:ext uri="{FF2B5EF4-FFF2-40B4-BE49-F238E27FC236}">
                  <a16:creationId xmlns:a16="http://schemas.microsoft.com/office/drawing/2014/main" id="{DED9B591-51BA-86D6-E11E-B922C32E2EDA}"/>
                </a:ext>
              </a:extLst>
            </p:cNvPr>
            <p:cNvGrpSpPr/>
            <p:nvPr/>
          </p:nvGrpSpPr>
          <p:grpSpPr>
            <a:xfrm>
              <a:off x="2474402" y="6090017"/>
              <a:ext cx="3246120" cy="313134"/>
              <a:chOff x="0" y="0"/>
              <a:chExt cx="812800" cy="78406"/>
            </a:xfrm>
          </p:grpSpPr>
          <p:sp>
            <p:nvSpPr>
              <p:cNvPr id="18" name="Freeform 7">
                <a:extLst>
                  <a:ext uri="{FF2B5EF4-FFF2-40B4-BE49-F238E27FC236}">
                    <a16:creationId xmlns:a16="http://schemas.microsoft.com/office/drawing/2014/main" id="{F347ED7D-DED1-A22C-367A-4256E1AEDDEA}"/>
                  </a:ext>
                </a:extLst>
              </p:cNvPr>
              <p:cNvSpPr/>
              <p:nvPr/>
            </p:nvSpPr>
            <p:spPr>
              <a:xfrm>
                <a:off x="0" y="0"/>
                <a:ext cx="812800" cy="78406"/>
              </a:xfrm>
              <a:custGeom>
                <a:avLst/>
                <a:gdLst/>
                <a:ahLst/>
                <a:cxnLst/>
                <a:rect l="l" t="t" r="r" b="b"/>
                <a:pathLst>
                  <a:path w="812800" h="78406">
                    <a:moveTo>
                      <a:pt x="0" y="0"/>
                    </a:moveTo>
                    <a:lnTo>
                      <a:pt x="812800" y="0"/>
                    </a:lnTo>
                    <a:lnTo>
                      <a:pt x="812800" y="78406"/>
                    </a:lnTo>
                    <a:lnTo>
                      <a:pt x="0" y="78406"/>
                    </a:lnTo>
                    <a:close/>
                  </a:path>
                </a:pathLst>
              </a:custGeom>
              <a:solidFill>
                <a:srgbClr val="04BF9D"/>
              </a:solidFill>
            </p:spPr>
          </p:sp>
          <p:sp>
            <p:nvSpPr>
              <p:cNvPr id="19" name="TextBox 8">
                <a:extLst>
                  <a:ext uri="{FF2B5EF4-FFF2-40B4-BE49-F238E27FC236}">
                    <a16:creationId xmlns:a16="http://schemas.microsoft.com/office/drawing/2014/main" id="{DC04CA97-8006-E886-F28D-784A2B6AEEF8}"/>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22" name="Group 9">
              <a:extLst>
                <a:ext uri="{FF2B5EF4-FFF2-40B4-BE49-F238E27FC236}">
                  <a16:creationId xmlns:a16="http://schemas.microsoft.com/office/drawing/2014/main" id="{9093466C-0640-8E55-C3F1-8BFCC33C1A06}"/>
                </a:ext>
              </a:extLst>
            </p:cNvPr>
            <p:cNvGrpSpPr/>
            <p:nvPr/>
          </p:nvGrpSpPr>
          <p:grpSpPr>
            <a:xfrm>
              <a:off x="8966642" y="6090017"/>
              <a:ext cx="3246120" cy="313134"/>
              <a:chOff x="0" y="0"/>
              <a:chExt cx="812800" cy="78406"/>
            </a:xfrm>
          </p:grpSpPr>
          <p:sp>
            <p:nvSpPr>
              <p:cNvPr id="23" name="Freeform 10">
                <a:extLst>
                  <a:ext uri="{FF2B5EF4-FFF2-40B4-BE49-F238E27FC236}">
                    <a16:creationId xmlns:a16="http://schemas.microsoft.com/office/drawing/2014/main" id="{10C89A27-5AF0-8C73-B59F-1415837358A8}"/>
                  </a:ext>
                </a:extLst>
              </p:cNvPr>
              <p:cNvSpPr/>
              <p:nvPr/>
            </p:nvSpPr>
            <p:spPr>
              <a:xfrm>
                <a:off x="0" y="0"/>
                <a:ext cx="812800" cy="78406"/>
              </a:xfrm>
              <a:custGeom>
                <a:avLst/>
                <a:gdLst/>
                <a:ahLst/>
                <a:cxnLst/>
                <a:rect l="l" t="t" r="r" b="b"/>
                <a:pathLst>
                  <a:path w="812800" h="78406">
                    <a:moveTo>
                      <a:pt x="0" y="0"/>
                    </a:moveTo>
                    <a:lnTo>
                      <a:pt x="812800" y="0"/>
                    </a:lnTo>
                    <a:lnTo>
                      <a:pt x="812800" y="78406"/>
                    </a:lnTo>
                    <a:lnTo>
                      <a:pt x="0" y="78406"/>
                    </a:lnTo>
                    <a:close/>
                  </a:path>
                </a:pathLst>
              </a:custGeom>
              <a:solidFill>
                <a:srgbClr val="FFC100"/>
              </a:solidFill>
            </p:spPr>
          </p:sp>
          <p:sp>
            <p:nvSpPr>
              <p:cNvPr id="24" name="TextBox 11">
                <a:extLst>
                  <a:ext uri="{FF2B5EF4-FFF2-40B4-BE49-F238E27FC236}">
                    <a16:creationId xmlns:a16="http://schemas.microsoft.com/office/drawing/2014/main" id="{77483BD7-D5A5-DA37-ECC5-A01D40F2F6F2}"/>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28" name="Group 15">
              <a:extLst>
                <a:ext uri="{FF2B5EF4-FFF2-40B4-BE49-F238E27FC236}">
                  <a16:creationId xmlns:a16="http://schemas.microsoft.com/office/drawing/2014/main" id="{9CF47637-109E-89E2-ADDF-A8B435A16959}"/>
                </a:ext>
              </a:extLst>
            </p:cNvPr>
            <p:cNvGrpSpPr/>
            <p:nvPr/>
          </p:nvGrpSpPr>
          <p:grpSpPr>
            <a:xfrm>
              <a:off x="5720522" y="5776883"/>
              <a:ext cx="3246120" cy="313134"/>
              <a:chOff x="0" y="0"/>
              <a:chExt cx="812800" cy="78406"/>
            </a:xfrm>
          </p:grpSpPr>
          <p:sp>
            <p:nvSpPr>
              <p:cNvPr id="29" name="Freeform 16">
                <a:extLst>
                  <a:ext uri="{FF2B5EF4-FFF2-40B4-BE49-F238E27FC236}">
                    <a16:creationId xmlns:a16="http://schemas.microsoft.com/office/drawing/2014/main" id="{806AAE35-A932-5260-C2BD-40B46444152E}"/>
                  </a:ext>
                </a:extLst>
              </p:cNvPr>
              <p:cNvSpPr/>
              <p:nvPr/>
            </p:nvSpPr>
            <p:spPr>
              <a:xfrm>
                <a:off x="0" y="0"/>
                <a:ext cx="812800" cy="78406"/>
              </a:xfrm>
              <a:custGeom>
                <a:avLst/>
                <a:gdLst/>
                <a:ahLst/>
                <a:cxnLst/>
                <a:rect l="l" t="t" r="r" b="b"/>
                <a:pathLst>
                  <a:path w="812800" h="78406">
                    <a:moveTo>
                      <a:pt x="0" y="0"/>
                    </a:moveTo>
                    <a:lnTo>
                      <a:pt x="812800" y="0"/>
                    </a:lnTo>
                    <a:lnTo>
                      <a:pt x="812800" y="78406"/>
                    </a:lnTo>
                    <a:lnTo>
                      <a:pt x="0" y="78406"/>
                    </a:lnTo>
                    <a:close/>
                  </a:path>
                </a:pathLst>
              </a:custGeom>
              <a:solidFill>
                <a:srgbClr val="0583F2"/>
              </a:solidFill>
            </p:spPr>
          </p:sp>
          <p:sp>
            <p:nvSpPr>
              <p:cNvPr id="30" name="TextBox 17">
                <a:extLst>
                  <a:ext uri="{FF2B5EF4-FFF2-40B4-BE49-F238E27FC236}">
                    <a16:creationId xmlns:a16="http://schemas.microsoft.com/office/drawing/2014/main" id="{570B21AA-6CE0-2CF6-FB37-7E9A2E7ABBDF}"/>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31" name="Group 18">
              <a:extLst>
                <a:ext uri="{FF2B5EF4-FFF2-40B4-BE49-F238E27FC236}">
                  <a16:creationId xmlns:a16="http://schemas.microsoft.com/office/drawing/2014/main" id="{7CE69743-F015-9455-C124-D54598466E42}"/>
                </a:ext>
              </a:extLst>
            </p:cNvPr>
            <p:cNvGrpSpPr/>
            <p:nvPr/>
          </p:nvGrpSpPr>
          <p:grpSpPr>
            <a:xfrm>
              <a:off x="12212762" y="5776883"/>
              <a:ext cx="3246120" cy="313134"/>
              <a:chOff x="0" y="0"/>
              <a:chExt cx="812800" cy="78406"/>
            </a:xfrm>
          </p:grpSpPr>
          <p:sp>
            <p:nvSpPr>
              <p:cNvPr id="32" name="Freeform 19">
                <a:extLst>
                  <a:ext uri="{FF2B5EF4-FFF2-40B4-BE49-F238E27FC236}">
                    <a16:creationId xmlns:a16="http://schemas.microsoft.com/office/drawing/2014/main" id="{441CF9B3-6F88-468E-84A9-C2D7683C202C}"/>
                  </a:ext>
                </a:extLst>
              </p:cNvPr>
              <p:cNvSpPr/>
              <p:nvPr/>
            </p:nvSpPr>
            <p:spPr>
              <a:xfrm>
                <a:off x="0" y="0"/>
                <a:ext cx="812800" cy="78406"/>
              </a:xfrm>
              <a:custGeom>
                <a:avLst/>
                <a:gdLst/>
                <a:ahLst/>
                <a:cxnLst/>
                <a:rect l="l" t="t" r="r" b="b"/>
                <a:pathLst>
                  <a:path w="812800" h="78406">
                    <a:moveTo>
                      <a:pt x="0" y="0"/>
                    </a:moveTo>
                    <a:lnTo>
                      <a:pt x="812800" y="0"/>
                    </a:lnTo>
                    <a:lnTo>
                      <a:pt x="812800" y="78406"/>
                    </a:lnTo>
                    <a:lnTo>
                      <a:pt x="0" y="78406"/>
                    </a:lnTo>
                    <a:close/>
                  </a:path>
                </a:pathLst>
              </a:custGeom>
              <a:solidFill>
                <a:srgbClr val="FD6B01"/>
              </a:solidFill>
            </p:spPr>
          </p:sp>
          <p:sp>
            <p:nvSpPr>
              <p:cNvPr id="45" name="TextBox 20">
                <a:extLst>
                  <a:ext uri="{FF2B5EF4-FFF2-40B4-BE49-F238E27FC236}">
                    <a16:creationId xmlns:a16="http://schemas.microsoft.com/office/drawing/2014/main" id="{6EFEB35F-F797-F42A-D4F5-340CAC193B09}"/>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46" name="Picture 32">
              <a:extLst>
                <a:ext uri="{FF2B5EF4-FFF2-40B4-BE49-F238E27FC236}">
                  <a16:creationId xmlns:a16="http://schemas.microsoft.com/office/drawing/2014/main" id="{9253B033-CC0B-3290-9339-6DB63FFAB26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91579" y="5700048"/>
              <a:ext cx="1481335" cy="592534"/>
            </a:xfrm>
            <a:prstGeom prst="rect">
              <a:avLst/>
            </a:prstGeom>
          </p:spPr>
        </p:pic>
        <p:pic>
          <p:nvPicPr>
            <p:cNvPr id="47" name="Picture 33">
              <a:extLst>
                <a:ext uri="{FF2B5EF4-FFF2-40B4-BE49-F238E27FC236}">
                  <a16:creationId xmlns:a16="http://schemas.microsoft.com/office/drawing/2014/main" id="{0194EC56-9FF3-6C1E-E2DB-C0BF83283C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715241" y="5700048"/>
              <a:ext cx="1481335" cy="592534"/>
            </a:xfrm>
            <a:prstGeom prst="rect">
              <a:avLst/>
            </a:prstGeom>
          </p:spPr>
        </p:pic>
        <p:pic>
          <p:nvPicPr>
            <p:cNvPr id="49" name="Picture 35">
              <a:extLst>
                <a:ext uri="{FF2B5EF4-FFF2-40B4-BE49-F238E27FC236}">
                  <a16:creationId xmlns:a16="http://schemas.microsoft.com/office/drawing/2014/main" id="{A80A5362-5731-7B4D-739B-07A18335309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52785" y="5796255"/>
              <a:ext cx="1481335" cy="592534"/>
            </a:xfrm>
            <a:prstGeom prst="rect">
              <a:avLst/>
            </a:prstGeom>
          </p:spPr>
        </p:pic>
        <p:pic>
          <p:nvPicPr>
            <p:cNvPr id="50" name="Picture 36">
              <a:extLst>
                <a:ext uri="{FF2B5EF4-FFF2-40B4-BE49-F238E27FC236}">
                  <a16:creationId xmlns:a16="http://schemas.microsoft.com/office/drawing/2014/main" id="{DB0B3718-6DC5-A669-9C71-DD4D1BF8C5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87480" y="5451313"/>
              <a:ext cx="1481335" cy="592534"/>
            </a:xfrm>
            <a:prstGeom prst="rect">
              <a:avLst/>
            </a:prstGeom>
          </p:spPr>
        </p:pic>
        <p:grpSp>
          <p:nvGrpSpPr>
            <p:cNvPr id="51" name="Group 50">
              <a:extLst>
                <a:ext uri="{FF2B5EF4-FFF2-40B4-BE49-F238E27FC236}">
                  <a16:creationId xmlns:a16="http://schemas.microsoft.com/office/drawing/2014/main" id="{AD68A0A1-7A3B-3889-4306-662C94F2B9E6}"/>
                </a:ext>
              </a:extLst>
            </p:cNvPr>
            <p:cNvGrpSpPr/>
            <p:nvPr/>
          </p:nvGrpSpPr>
          <p:grpSpPr>
            <a:xfrm>
              <a:off x="3085491" y="5500765"/>
              <a:ext cx="2197988" cy="528135"/>
              <a:chOff x="1639789" y="5424754"/>
              <a:chExt cx="2197988" cy="528135"/>
            </a:xfrm>
          </p:grpSpPr>
          <p:sp>
            <p:nvSpPr>
              <p:cNvPr id="20" name="TextBox 20">
                <a:extLst>
                  <a:ext uri="{FF2B5EF4-FFF2-40B4-BE49-F238E27FC236}">
                    <a16:creationId xmlns:a16="http://schemas.microsoft.com/office/drawing/2014/main" id="{F1015167-E5C7-C158-16D2-A673C877EAE7}"/>
                  </a:ext>
                </a:extLst>
              </p:cNvPr>
              <p:cNvSpPr txBox="1"/>
              <p:nvPr/>
            </p:nvSpPr>
            <p:spPr>
              <a:xfrm>
                <a:off x="1639789" y="5424754"/>
                <a:ext cx="2197988" cy="242374"/>
              </a:xfrm>
              <a:prstGeom prst="rect">
                <a:avLst/>
              </a:prstGeom>
            </p:spPr>
            <p:txBody>
              <a:bodyPr wrap="square" lIns="0" tIns="0" rIns="0" bIns="0" rtlCol="0" anchor="t">
                <a:spAutoFit/>
              </a:bodyPr>
              <a:lstStyle/>
              <a:p>
                <a:pPr>
                  <a:lnSpc>
                    <a:spcPts val="1800"/>
                  </a:lnSpc>
                </a:pPr>
                <a:r>
                  <a:rPr lang="en-US" sz="1800" b="1" i="0" u="none" strike="noStrike" dirty="0">
                    <a:solidFill>
                      <a:srgbClr val="000000"/>
                    </a:solidFill>
                    <a:effectLst/>
                    <a:latin typeface="TT Norms Bold" panose="020B0604020202020204" charset="0"/>
                  </a:rPr>
                  <a:t>Firoz Mahmud Rizvi</a:t>
                </a:r>
                <a:endParaRPr lang="en-US" b="1" spc="75" dirty="0">
                  <a:latin typeface="TT Norms Bold" panose="020B0604020202020204" charset="0"/>
                </a:endParaRPr>
              </a:p>
            </p:txBody>
          </p:sp>
          <p:sp>
            <p:nvSpPr>
              <p:cNvPr id="21" name="TextBox 21">
                <a:extLst>
                  <a:ext uri="{FF2B5EF4-FFF2-40B4-BE49-F238E27FC236}">
                    <a16:creationId xmlns:a16="http://schemas.microsoft.com/office/drawing/2014/main" id="{DAA07709-70D2-C65C-B822-02A0F94F5349}"/>
                  </a:ext>
                </a:extLst>
              </p:cNvPr>
              <p:cNvSpPr txBox="1"/>
              <p:nvPr/>
            </p:nvSpPr>
            <p:spPr>
              <a:xfrm>
                <a:off x="1826877" y="5710515"/>
                <a:ext cx="1934700" cy="242374"/>
              </a:xfrm>
              <a:prstGeom prst="rect">
                <a:avLst/>
              </a:prstGeom>
            </p:spPr>
            <p:txBody>
              <a:bodyPr wrap="square" lIns="0" tIns="0" rIns="0" bIns="0" rtlCol="0" anchor="t">
                <a:spAutoFit/>
              </a:bodyPr>
              <a:lstStyle/>
              <a:p>
                <a:pPr algn="just">
                  <a:lnSpc>
                    <a:spcPts val="1800"/>
                  </a:lnSpc>
                </a:pPr>
                <a:r>
                  <a:rPr lang="en-US" sz="1800" b="1" i="0" u="none" strike="noStrike" dirty="0">
                    <a:solidFill>
                      <a:srgbClr val="000000"/>
                    </a:solidFill>
                    <a:effectLst/>
                    <a:latin typeface="TT Norms Bold" panose="020B0604020202020204" charset="0"/>
                  </a:rPr>
                  <a:t>2019-2-60-076</a:t>
                </a:r>
                <a:endParaRPr lang="en-US" b="1" spc="75" dirty="0">
                  <a:latin typeface="TT Norms Bold" panose="020B0604020202020204" charset="0"/>
                </a:endParaRPr>
              </a:p>
            </p:txBody>
          </p:sp>
        </p:grpSp>
        <p:grpSp>
          <p:nvGrpSpPr>
            <p:cNvPr id="52" name="Group 51">
              <a:extLst>
                <a:ext uri="{FF2B5EF4-FFF2-40B4-BE49-F238E27FC236}">
                  <a16:creationId xmlns:a16="http://schemas.microsoft.com/office/drawing/2014/main" id="{543161EF-1EE7-DA9E-7A9D-227A020F1B6C}"/>
                </a:ext>
              </a:extLst>
            </p:cNvPr>
            <p:cNvGrpSpPr/>
            <p:nvPr/>
          </p:nvGrpSpPr>
          <p:grpSpPr>
            <a:xfrm>
              <a:off x="6244588" y="5138032"/>
              <a:ext cx="2197988" cy="528135"/>
              <a:chOff x="1737508" y="5424754"/>
              <a:chExt cx="2197988" cy="528135"/>
            </a:xfrm>
          </p:grpSpPr>
          <p:sp>
            <p:nvSpPr>
              <p:cNvPr id="53" name="TextBox 20">
                <a:extLst>
                  <a:ext uri="{FF2B5EF4-FFF2-40B4-BE49-F238E27FC236}">
                    <a16:creationId xmlns:a16="http://schemas.microsoft.com/office/drawing/2014/main" id="{35346ABD-E06A-29CF-F1ED-45188CBE9538}"/>
                  </a:ext>
                </a:extLst>
              </p:cNvPr>
              <p:cNvSpPr txBox="1"/>
              <p:nvPr/>
            </p:nvSpPr>
            <p:spPr>
              <a:xfrm>
                <a:off x="1737508" y="5424754"/>
                <a:ext cx="2197988" cy="242374"/>
              </a:xfrm>
              <a:prstGeom prst="rect">
                <a:avLst/>
              </a:prstGeom>
            </p:spPr>
            <p:txBody>
              <a:bodyPr wrap="square" lIns="0" tIns="0" rIns="0" bIns="0" rtlCol="0" anchor="t">
                <a:spAutoFit/>
              </a:bodyPr>
              <a:lstStyle/>
              <a:p>
                <a:pPr>
                  <a:lnSpc>
                    <a:spcPts val="1800"/>
                  </a:lnSpc>
                </a:pPr>
                <a:r>
                  <a:rPr lang="en-US" b="1" spc="75" dirty="0" err="1">
                    <a:latin typeface="TT Norms Bold" panose="020B0604020202020204" charset="0"/>
                  </a:rPr>
                  <a:t>Sakibur</a:t>
                </a:r>
                <a:r>
                  <a:rPr lang="en-US" b="1" spc="75" dirty="0">
                    <a:latin typeface="TT Norms Bold" panose="020B0604020202020204" charset="0"/>
                  </a:rPr>
                  <a:t> </a:t>
                </a:r>
                <a:r>
                  <a:rPr lang="en-US" b="1" spc="75" dirty="0" err="1">
                    <a:latin typeface="TT Norms Bold" panose="020B0604020202020204" charset="0"/>
                  </a:rPr>
                  <a:t>Rahaman</a:t>
                </a:r>
                <a:endParaRPr lang="en-US" b="1" spc="75" dirty="0">
                  <a:latin typeface="TT Norms Bold" panose="020B0604020202020204" charset="0"/>
                </a:endParaRPr>
              </a:p>
            </p:txBody>
          </p:sp>
          <p:sp>
            <p:nvSpPr>
              <p:cNvPr id="54" name="TextBox 21">
                <a:extLst>
                  <a:ext uri="{FF2B5EF4-FFF2-40B4-BE49-F238E27FC236}">
                    <a16:creationId xmlns:a16="http://schemas.microsoft.com/office/drawing/2014/main" id="{7F9222B2-CBCD-6D59-37CA-8142F88320EF}"/>
                  </a:ext>
                </a:extLst>
              </p:cNvPr>
              <p:cNvSpPr txBox="1"/>
              <p:nvPr/>
            </p:nvSpPr>
            <p:spPr>
              <a:xfrm>
                <a:off x="1801010" y="5710515"/>
                <a:ext cx="1934700" cy="242374"/>
              </a:xfrm>
              <a:prstGeom prst="rect">
                <a:avLst/>
              </a:prstGeom>
            </p:spPr>
            <p:txBody>
              <a:bodyPr wrap="square" lIns="0" tIns="0" rIns="0" bIns="0" rtlCol="0" anchor="t">
                <a:spAutoFit/>
              </a:bodyPr>
              <a:lstStyle/>
              <a:p>
                <a:pPr algn="just">
                  <a:lnSpc>
                    <a:spcPts val="1800"/>
                  </a:lnSpc>
                </a:pPr>
                <a:r>
                  <a:rPr lang="en-US" b="1" spc="75" dirty="0">
                    <a:latin typeface="TT Norms Bold" panose="020B0604020202020204" charset="0"/>
                  </a:rPr>
                  <a:t>2019-3-60-028</a:t>
                </a:r>
              </a:p>
            </p:txBody>
          </p:sp>
        </p:grpSp>
        <p:grpSp>
          <p:nvGrpSpPr>
            <p:cNvPr id="55" name="Group 54">
              <a:extLst>
                <a:ext uri="{FF2B5EF4-FFF2-40B4-BE49-F238E27FC236}">
                  <a16:creationId xmlns:a16="http://schemas.microsoft.com/office/drawing/2014/main" id="{FA6505F5-1B03-D6ED-58A3-69B0AF289B37}"/>
                </a:ext>
              </a:extLst>
            </p:cNvPr>
            <p:cNvGrpSpPr/>
            <p:nvPr/>
          </p:nvGrpSpPr>
          <p:grpSpPr>
            <a:xfrm>
              <a:off x="9474479" y="5451313"/>
              <a:ext cx="2197988" cy="528135"/>
              <a:chOff x="1633920" y="5424754"/>
              <a:chExt cx="2197988" cy="528135"/>
            </a:xfrm>
          </p:grpSpPr>
          <p:sp>
            <p:nvSpPr>
              <p:cNvPr id="56" name="TextBox 20">
                <a:extLst>
                  <a:ext uri="{FF2B5EF4-FFF2-40B4-BE49-F238E27FC236}">
                    <a16:creationId xmlns:a16="http://schemas.microsoft.com/office/drawing/2014/main" id="{B4B51785-16CF-8988-CA7B-E717AB487194}"/>
                  </a:ext>
                </a:extLst>
              </p:cNvPr>
              <p:cNvSpPr txBox="1"/>
              <p:nvPr/>
            </p:nvSpPr>
            <p:spPr>
              <a:xfrm>
                <a:off x="1633920" y="5424754"/>
                <a:ext cx="2197988" cy="242374"/>
              </a:xfrm>
              <a:prstGeom prst="rect">
                <a:avLst/>
              </a:prstGeom>
            </p:spPr>
            <p:txBody>
              <a:bodyPr wrap="square" lIns="0" tIns="0" rIns="0" bIns="0" rtlCol="0" anchor="t">
                <a:spAutoFit/>
              </a:bodyPr>
              <a:lstStyle/>
              <a:p>
                <a:pPr>
                  <a:lnSpc>
                    <a:spcPts val="1800"/>
                  </a:lnSpc>
                </a:pPr>
                <a:r>
                  <a:rPr lang="en-US" sz="1800" b="1" i="0" u="none" strike="noStrike" dirty="0" err="1">
                    <a:solidFill>
                      <a:srgbClr val="000000"/>
                    </a:solidFill>
                    <a:effectLst/>
                    <a:latin typeface="TT Norms Bold" panose="020B0604020202020204" charset="0"/>
                  </a:rPr>
                  <a:t>Kazi</a:t>
                </a:r>
                <a:r>
                  <a:rPr lang="en-US" sz="1800" b="1" i="0" u="none" strike="noStrike" dirty="0">
                    <a:solidFill>
                      <a:srgbClr val="000000"/>
                    </a:solidFill>
                    <a:effectLst/>
                    <a:latin typeface="TT Norms Bold" panose="020B0604020202020204" charset="0"/>
                  </a:rPr>
                  <a:t> Sifat Al </a:t>
                </a:r>
                <a:r>
                  <a:rPr lang="en-US" sz="1800" b="1" i="0" u="none" strike="noStrike" dirty="0" err="1">
                    <a:solidFill>
                      <a:srgbClr val="000000"/>
                    </a:solidFill>
                    <a:effectLst/>
                    <a:latin typeface="TT Norms Bold" panose="020B0604020202020204" charset="0"/>
                  </a:rPr>
                  <a:t>Maksud</a:t>
                </a:r>
                <a:endParaRPr lang="en-US" b="1" spc="75" dirty="0">
                  <a:latin typeface="TT Norms Bold" panose="020B0604020202020204" charset="0"/>
                </a:endParaRPr>
              </a:p>
            </p:txBody>
          </p:sp>
          <p:sp>
            <p:nvSpPr>
              <p:cNvPr id="57" name="TextBox 21">
                <a:extLst>
                  <a:ext uri="{FF2B5EF4-FFF2-40B4-BE49-F238E27FC236}">
                    <a16:creationId xmlns:a16="http://schemas.microsoft.com/office/drawing/2014/main" id="{4593A951-4989-D4BE-6479-8A1512611F81}"/>
                  </a:ext>
                </a:extLst>
              </p:cNvPr>
              <p:cNvSpPr txBox="1"/>
              <p:nvPr/>
            </p:nvSpPr>
            <p:spPr>
              <a:xfrm>
                <a:off x="1786320" y="5710515"/>
                <a:ext cx="1934700" cy="242374"/>
              </a:xfrm>
              <a:prstGeom prst="rect">
                <a:avLst/>
              </a:prstGeom>
            </p:spPr>
            <p:txBody>
              <a:bodyPr wrap="square" lIns="0" tIns="0" rIns="0" bIns="0" rtlCol="0" anchor="t">
                <a:spAutoFit/>
              </a:bodyPr>
              <a:lstStyle/>
              <a:p>
                <a:pPr algn="just">
                  <a:lnSpc>
                    <a:spcPts val="1800"/>
                  </a:lnSpc>
                </a:pPr>
                <a:r>
                  <a:rPr lang="en-US" b="1" spc="75" dirty="0">
                    <a:latin typeface="TT Norms Bold" panose="020B0604020202020204" charset="0"/>
                  </a:rPr>
                  <a:t>2019-3-60-050</a:t>
                </a:r>
              </a:p>
            </p:txBody>
          </p:sp>
        </p:grpSp>
        <p:grpSp>
          <p:nvGrpSpPr>
            <p:cNvPr id="58" name="Group 57">
              <a:extLst>
                <a:ext uri="{FF2B5EF4-FFF2-40B4-BE49-F238E27FC236}">
                  <a16:creationId xmlns:a16="http://schemas.microsoft.com/office/drawing/2014/main" id="{C1888076-E0E7-D1C4-20FD-DC8AF1F1CA19}"/>
                </a:ext>
              </a:extLst>
            </p:cNvPr>
            <p:cNvGrpSpPr/>
            <p:nvPr/>
          </p:nvGrpSpPr>
          <p:grpSpPr>
            <a:xfrm>
              <a:off x="13026179" y="5138032"/>
              <a:ext cx="2315700" cy="528135"/>
              <a:chOff x="1987416" y="5424754"/>
              <a:chExt cx="2315700" cy="528135"/>
            </a:xfrm>
          </p:grpSpPr>
          <p:sp>
            <p:nvSpPr>
              <p:cNvPr id="59" name="TextBox 20">
                <a:extLst>
                  <a:ext uri="{FF2B5EF4-FFF2-40B4-BE49-F238E27FC236}">
                    <a16:creationId xmlns:a16="http://schemas.microsoft.com/office/drawing/2014/main" id="{9B87FB90-9646-ACAB-975F-D1789F750885}"/>
                  </a:ext>
                </a:extLst>
              </p:cNvPr>
              <p:cNvSpPr txBox="1"/>
              <p:nvPr/>
            </p:nvSpPr>
            <p:spPr>
              <a:xfrm>
                <a:off x="2105128" y="5424754"/>
                <a:ext cx="2197988" cy="242374"/>
              </a:xfrm>
              <a:prstGeom prst="rect">
                <a:avLst/>
              </a:prstGeom>
            </p:spPr>
            <p:txBody>
              <a:bodyPr wrap="square" lIns="0" tIns="0" rIns="0" bIns="0" rtlCol="0" anchor="t">
                <a:spAutoFit/>
              </a:bodyPr>
              <a:lstStyle/>
              <a:p>
                <a:pPr>
                  <a:lnSpc>
                    <a:spcPts val="1800"/>
                  </a:lnSpc>
                </a:pPr>
                <a:r>
                  <a:rPr lang="en-US" sz="1800" b="1" i="0" u="none" strike="noStrike" dirty="0" err="1">
                    <a:solidFill>
                      <a:srgbClr val="000000"/>
                    </a:solidFill>
                    <a:effectLst/>
                    <a:latin typeface="TT Norms Bold" panose="020B0604020202020204" charset="0"/>
                  </a:rPr>
                  <a:t>Anik</a:t>
                </a:r>
                <a:r>
                  <a:rPr lang="en-US" sz="1800" b="1" i="0" u="none" strike="noStrike" dirty="0">
                    <a:solidFill>
                      <a:srgbClr val="000000"/>
                    </a:solidFill>
                    <a:effectLst/>
                    <a:latin typeface="TT Norms Bold" panose="020B0604020202020204" charset="0"/>
                  </a:rPr>
                  <a:t> Lal Dey</a:t>
                </a:r>
                <a:endParaRPr lang="en-US" b="1" spc="75" dirty="0">
                  <a:latin typeface="TT Norms Bold" panose="020B0604020202020204" charset="0"/>
                </a:endParaRPr>
              </a:p>
            </p:txBody>
          </p:sp>
          <p:sp>
            <p:nvSpPr>
              <p:cNvPr id="60" name="TextBox 21">
                <a:extLst>
                  <a:ext uri="{FF2B5EF4-FFF2-40B4-BE49-F238E27FC236}">
                    <a16:creationId xmlns:a16="http://schemas.microsoft.com/office/drawing/2014/main" id="{C275050B-D9BF-28F5-64E8-A71CF18AB4CE}"/>
                  </a:ext>
                </a:extLst>
              </p:cNvPr>
              <p:cNvSpPr txBox="1"/>
              <p:nvPr/>
            </p:nvSpPr>
            <p:spPr>
              <a:xfrm>
                <a:off x="1987416" y="5710515"/>
                <a:ext cx="1934700" cy="242374"/>
              </a:xfrm>
              <a:prstGeom prst="rect">
                <a:avLst/>
              </a:prstGeom>
            </p:spPr>
            <p:txBody>
              <a:bodyPr wrap="square" lIns="0" tIns="0" rIns="0" bIns="0" rtlCol="0" anchor="t">
                <a:spAutoFit/>
              </a:bodyPr>
              <a:lstStyle/>
              <a:p>
                <a:pPr algn="just">
                  <a:lnSpc>
                    <a:spcPts val="1800"/>
                  </a:lnSpc>
                </a:pPr>
                <a:r>
                  <a:rPr lang="en-US" sz="1800" b="1" i="0" u="none" strike="noStrike" dirty="0">
                    <a:solidFill>
                      <a:srgbClr val="000000"/>
                    </a:solidFill>
                    <a:effectLst/>
                    <a:latin typeface="TT Norms Bold" panose="020B0604020202020204" charset="0"/>
                  </a:rPr>
                  <a:t>2020-1-60-228</a:t>
                </a:r>
                <a:endParaRPr lang="en-US" b="1" spc="75" dirty="0">
                  <a:latin typeface="TT Norms Bold" panose="020B0604020202020204" charset="0"/>
                </a:endParaRPr>
              </a:p>
            </p:txBody>
          </p:sp>
        </p:grpSp>
        <p:pic>
          <p:nvPicPr>
            <p:cNvPr id="4" name="Picture 32">
              <a:extLst>
                <a:ext uri="{FF2B5EF4-FFF2-40B4-BE49-F238E27FC236}">
                  <a16:creationId xmlns:a16="http://schemas.microsoft.com/office/drawing/2014/main" id="{554EE513-F7D3-86B6-9205-82E546530D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341276" y="5654050"/>
              <a:ext cx="1481335" cy="592534"/>
            </a:xfrm>
            <a:prstGeom prst="rect">
              <a:avLst/>
            </a:prstGeom>
          </p:spPr>
        </p:pic>
        <p:pic>
          <p:nvPicPr>
            <p:cNvPr id="6" name="Picture 32">
              <a:extLst>
                <a:ext uri="{FF2B5EF4-FFF2-40B4-BE49-F238E27FC236}">
                  <a16:creationId xmlns:a16="http://schemas.microsoft.com/office/drawing/2014/main" id="{7900BE12-6656-668E-FFB1-ED724B2A4E2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25238" y="2559159"/>
              <a:ext cx="1481335" cy="592534"/>
            </a:xfrm>
            <a:prstGeom prst="rect">
              <a:avLst/>
            </a:prstGeom>
          </p:spPr>
        </p:pic>
      </p:grpSp>
      <p:sp>
        <p:nvSpPr>
          <p:cNvPr id="5" name="TextBox 17">
            <a:extLst>
              <a:ext uri="{FF2B5EF4-FFF2-40B4-BE49-F238E27FC236}">
                <a16:creationId xmlns:a16="http://schemas.microsoft.com/office/drawing/2014/main" id="{CEC49C10-9545-48F2-CB57-E3BB90AB63CE}"/>
              </a:ext>
            </a:extLst>
          </p:cNvPr>
          <p:cNvSpPr txBox="1"/>
          <p:nvPr/>
        </p:nvSpPr>
        <p:spPr>
          <a:xfrm>
            <a:off x="3733800" y="1638300"/>
            <a:ext cx="11063336" cy="990600"/>
          </a:xfrm>
          <a:prstGeom prst="rect">
            <a:avLst/>
          </a:prstGeom>
        </p:spPr>
        <p:txBody>
          <a:bodyPr lIns="0" tIns="0" rIns="0" bIns="0" rtlCol="0" anchor="t">
            <a:spAutoFit/>
          </a:bodyPr>
          <a:lstStyle/>
          <a:p>
            <a:pPr algn="ctr">
              <a:lnSpc>
                <a:spcPts val="7800"/>
              </a:lnSpc>
            </a:pPr>
            <a:r>
              <a:rPr lang="en-US" sz="6500" dirty="0">
                <a:solidFill>
                  <a:srgbClr val="3D3D3D"/>
                </a:solidFill>
                <a:latin typeface="TT Fors Bold" panose="020B0604020202020204" charset="0"/>
              </a:rPr>
              <a:t>Project Supervisor</a:t>
            </a:r>
          </a:p>
        </p:txBody>
      </p:sp>
      <p:pic>
        <p:nvPicPr>
          <p:cNvPr id="39" name="Picture 4">
            <a:extLst>
              <a:ext uri="{FF2B5EF4-FFF2-40B4-BE49-F238E27FC236}">
                <a16:creationId xmlns:a16="http://schemas.microsoft.com/office/drawing/2014/main" id="{27B25AAC-503A-7180-18F5-B281DB82B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8081" b="8738"/>
          <a:stretch>
            <a:fillRect/>
          </a:stretch>
        </p:blipFill>
        <p:spPr>
          <a:xfrm>
            <a:off x="16626016" y="0"/>
            <a:ext cx="1661418" cy="10326858"/>
          </a:xfrm>
          <a:prstGeom prst="rect">
            <a:avLst/>
          </a:prstGeom>
        </p:spPr>
      </p:pic>
      <p:pic>
        <p:nvPicPr>
          <p:cNvPr id="40" name="Picture 5">
            <a:extLst>
              <a:ext uri="{FF2B5EF4-FFF2-40B4-BE49-F238E27FC236}">
                <a16:creationId xmlns:a16="http://schemas.microsoft.com/office/drawing/2014/main" id="{78099A92-3FAC-DF9F-BF23-31FC46D0F3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68081" b="8738"/>
          <a:stretch>
            <a:fillRect/>
          </a:stretch>
        </p:blipFill>
        <p:spPr>
          <a:xfrm flipH="1" flipV="1">
            <a:off x="0" y="0"/>
            <a:ext cx="1661418" cy="10326858"/>
          </a:xfrm>
          <a:prstGeom prst="rect">
            <a:avLst/>
          </a:prstGeom>
        </p:spPr>
      </p:pic>
      <p:pic>
        <p:nvPicPr>
          <p:cNvPr id="41" name="Picture 31">
            <a:extLst>
              <a:ext uri="{FF2B5EF4-FFF2-40B4-BE49-F238E27FC236}">
                <a16:creationId xmlns:a16="http://schemas.microsoft.com/office/drawing/2014/main" id="{465B776A-01BD-E4BB-C0A8-8A32401031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76954" y="9198887"/>
            <a:ext cx="1481335" cy="592534"/>
          </a:xfrm>
          <a:prstGeom prst="rect">
            <a:avLst/>
          </a:prstGeom>
        </p:spPr>
      </p:pic>
      <p:pic>
        <p:nvPicPr>
          <p:cNvPr id="42" name="Picture 37">
            <a:extLst>
              <a:ext uri="{FF2B5EF4-FFF2-40B4-BE49-F238E27FC236}">
                <a16:creationId xmlns:a16="http://schemas.microsoft.com/office/drawing/2014/main" id="{443BB8B2-98E9-696E-5F1B-01C800F308F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259300" y="622428"/>
            <a:ext cx="1481335" cy="592534"/>
          </a:xfrm>
          <a:prstGeom prst="rect">
            <a:avLst/>
          </a:prstGeom>
        </p:spPr>
      </p:pic>
      <p:grpSp>
        <p:nvGrpSpPr>
          <p:cNvPr id="7" name="Group 6">
            <a:extLst>
              <a:ext uri="{FF2B5EF4-FFF2-40B4-BE49-F238E27FC236}">
                <a16:creationId xmlns:a16="http://schemas.microsoft.com/office/drawing/2014/main" id="{C54FD4C0-2EC1-2AF2-11C6-B9166B6EC743}"/>
              </a:ext>
            </a:extLst>
          </p:cNvPr>
          <p:cNvGrpSpPr/>
          <p:nvPr/>
        </p:nvGrpSpPr>
        <p:grpSpPr>
          <a:xfrm>
            <a:off x="5358770" y="3904260"/>
            <a:ext cx="7240608" cy="3636090"/>
            <a:chOff x="13760587" y="5624037"/>
            <a:chExt cx="4800600" cy="3636090"/>
          </a:xfrm>
        </p:grpSpPr>
        <p:grpSp>
          <p:nvGrpSpPr>
            <p:cNvPr id="8" name="Group 12">
              <a:extLst>
                <a:ext uri="{FF2B5EF4-FFF2-40B4-BE49-F238E27FC236}">
                  <a16:creationId xmlns:a16="http://schemas.microsoft.com/office/drawing/2014/main" id="{B5643D5F-6F52-9E2D-C65E-B2F9F77A23FF}"/>
                </a:ext>
              </a:extLst>
            </p:cNvPr>
            <p:cNvGrpSpPr/>
            <p:nvPr/>
          </p:nvGrpSpPr>
          <p:grpSpPr>
            <a:xfrm>
              <a:off x="14013180" y="5823804"/>
              <a:ext cx="4548007" cy="3436323"/>
              <a:chOff x="0" y="-47625"/>
              <a:chExt cx="1138781" cy="860425"/>
            </a:xfrm>
          </p:grpSpPr>
          <p:sp>
            <p:nvSpPr>
              <p:cNvPr id="10" name="Freeform 13">
                <a:extLst>
                  <a:ext uri="{FF2B5EF4-FFF2-40B4-BE49-F238E27FC236}">
                    <a16:creationId xmlns:a16="http://schemas.microsoft.com/office/drawing/2014/main" id="{080621BC-7C32-19BD-22A0-72F5C37B9234}"/>
                  </a:ext>
                </a:extLst>
              </p:cNvPr>
              <p:cNvSpPr/>
              <p:nvPr/>
            </p:nvSpPr>
            <p:spPr>
              <a:xfrm>
                <a:off x="0" y="0"/>
                <a:ext cx="1138781" cy="81887"/>
              </a:xfrm>
              <a:custGeom>
                <a:avLst/>
                <a:gdLst/>
                <a:ahLst/>
                <a:cxnLst/>
                <a:rect l="l" t="t" r="r" b="b"/>
                <a:pathLst>
                  <a:path w="812800" h="78406">
                    <a:moveTo>
                      <a:pt x="0" y="0"/>
                    </a:moveTo>
                    <a:lnTo>
                      <a:pt x="812800" y="0"/>
                    </a:lnTo>
                    <a:lnTo>
                      <a:pt x="812800" y="78406"/>
                    </a:lnTo>
                    <a:lnTo>
                      <a:pt x="0" y="78406"/>
                    </a:lnTo>
                    <a:close/>
                  </a:path>
                </a:pathLst>
              </a:custGeom>
              <a:solidFill>
                <a:srgbClr val="243762"/>
              </a:solidFill>
            </p:spPr>
          </p:sp>
          <p:sp>
            <p:nvSpPr>
              <p:cNvPr id="11" name="TextBox 14">
                <a:extLst>
                  <a:ext uri="{FF2B5EF4-FFF2-40B4-BE49-F238E27FC236}">
                    <a16:creationId xmlns:a16="http://schemas.microsoft.com/office/drawing/2014/main" id="{273717A7-57F9-85EE-C99D-E122DB3B1106}"/>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9" name="Picture 34">
              <a:extLst>
                <a:ext uri="{FF2B5EF4-FFF2-40B4-BE49-F238E27FC236}">
                  <a16:creationId xmlns:a16="http://schemas.microsoft.com/office/drawing/2014/main" id="{CFC2CE33-BB73-DEDA-7366-FB0C3C91C48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60587" y="5624037"/>
              <a:ext cx="1481335" cy="592534"/>
            </a:xfrm>
            <a:prstGeom prst="rect">
              <a:avLst/>
            </a:prstGeom>
          </p:spPr>
        </p:pic>
      </p:grpSp>
      <p:grpSp>
        <p:nvGrpSpPr>
          <p:cNvPr id="25" name="Group 24">
            <a:extLst>
              <a:ext uri="{FF2B5EF4-FFF2-40B4-BE49-F238E27FC236}">
                <a16:creationId xmlns:a16="http://schemas.microsoft.com/office/drawing/2014/main" id="{650BDD61-A5FA-38A5-B265-B15822D4284E}"/>
              </a:ext>
            </a:extLst>
          </p:cNvPr>
          <p:cNvGrpSpPr/>
          <p:nvPr/>
        </p:nvGrpSpPr>
        <p:grpSpPr>
          <a:xfrm>
            <a:off x="5688056" y="3061801"/>
            <a:ext cx="7355066" cy="1144021"/>
            <a:chOff x="5991746" y="3098210"/>
            <a:chExt cx="7355066" cy="1144021"/>
          </a:xfrm>
        </p:grpSpPr>
        <p:sp>
          <p:nvSpPr>
            <p:cNvPr id="13" name="TextBox 20">
              <a:extLst>
                <a:ext uri="{FF2B5EF4-FFF2-40B4-BE49-F238E27FC236}">
                  <a16:creationId xmlns:a16="http://schemas.microsoft.com/office/drawing/2014/main" id="{D5B9F79B-4931-5A5E-8BB6-F8E1C19A1A57}"/>
                </a:ext>
              </a:extLst>
            </p:cNvPr>
            <p:cNvSpPr txBox="1"/>
            <p:nvPr/>
          </p:nvSpPr>
          <p:spPr>
            <a:xfrm>
              <a:off x="7174780" y="3098210"/>
              <a:ext cx="4587119" cy="430887"/>
            </a:xfrm>
            <a:prstGeom prst="rect">
              <a:avLst/>
            </a:prstGeom>
          </p:spPr>
          <p:txBody>
            <a:bodyPr wrap="square" lIns="0" tIns="0" rIns="0" bIns="0" rtlCol="0" anchor="t">
              <a:spAutoFit/>
            </a:bodyPr>
            <a:lstStyle/>
            <a:p>
              <a:pPr algn="l"/>
              <a:r>
                <a:rPr lang="en-US" sz="2800" b="1" i="0" dirty="0">
                  <a:solidFill>
                    <a:srgbClr val="1F1F1F"/>
                  </a:solidFill>
                  <a:effectLst/>
                  <a:latin typeface="TT Norms Bold" panose="020B0604020202020204" charset="0"/>
                </a:rPr>
                <a:t>Md </a:t>
              </a:r>
              <a:r>
                <a:rPr lang="en-US" sz="2800" b="1" i="0">
                  <a:solidFill>
                    <a:srgbClr val="1F1F1F"/>
                  </a:solidFill>
                  <a:effectLst/>
                  <a:latin typeface="TT Norms Bold" panose="020B0604020202020204" charset="0"/>
                </a:rPr>
                <a:t>Mostofa</a:t>
              </a:r>
              <a:r>
                <a:rPr lang="en-US" sz="2800" b="1" i="0" dirty="0">
                  <a:solidFill>
                    <a:srgbClr val="1F1F1F"/>
                  </a:solidFill>
                  <a:effectLst/>
                  <a:latin typeface="TT Norms Bold" panose="020B0604020202020204" charset="0"/>
                </a:rPr>
                <a:t> Kamal Rasel</a:t>
              </a:r>
              <a:endParaRPr lang="en-US" sz="2800" b="1" i="0" dirty="0">
                <a:solidFill>
                  <a:srgbClr val="5F6368"/>
                </a:solidFill>
                <a:effectLst/>
                <a:latin typeface="TT Norms Bold" panose="020B0604020202020204" charset="0"/>
              </a:endParaRPr>
            </a:p>
          </p:txBody>
        </p:sp>
        <p:sp>
          <p:nvSpPr>
            <p:cNvPr id="2" name="TextBox 20">
              <a:extLst>
                <a:ext uri="{FF2B5EF4-FFF2-40B4-BE49-F238E27FC236}">
                  <a16:creationId xmlns:a16="http://schemas.microsoft.com/office/drawing/2014/main" id="{E230DA29-59EA-DFCE-C719-9292C20E7131}"/>
                </a:ext>
              </a:extLst>
            </p:cNvPr>
            <p:cNvSpPr txBox="1"/>
            <p:nvPr/>
          </p:nvSpPr>
          <p:spPr>
            <a:xfrm>
              <a:off x="5991746" y="3503567"/>
              <a:ext cx="7355066" cy="738664"/>
            </a:xfrm>
            <a:prstGeom prst="rect">
              <a:avLst/>
            </a:prstGeom>
          </p:spPr>
          <p:txBody>
            <a:bodyPr wrap="square" lIns="0" tIns="0" rIns="0" bIns="0" rtlCol="0" anchor="t">
              <a:spAutoFit/>
            </a:bodyPr>
            <a:lstStyle/>
            <a:p>
              <a:pPr algn="ctr"/>
              <a:r>
                <a:rPr lang="en-US" sz="2400" dirty="0">
                  <a:solidFill>
                    <a:srgbClr val="1F1F1F"/>
                  </a:solidFill>
                  <a:latin typeface="TT Norms"/>
                </a:rPr>
                <a:t>Assistant Professor</a:t>
              </a:r>
            </a:p>
            <a:p>
              <a:r>
                <a:rPr lang="en-US" sz="2400" dirty="0">
                  <a:solidFill>
                    <a:srgbClr val="1F1F1F"/>
                  </a:solidFill>
                  <a:latin typeface="TT Norms"/>
                </a:rPr>
                <a:t> Department of Computer Science and Engineering</a:t>
              </a:r>
              <a:endParaRPr lang="en-US" sz="2400" i="0" dirty="0">
                <a:solidFill>
                  <a:srgbClr val="5F6368"/>
                </a:solidFill>
                <a:effectLst/>
                <a:latin typeface="TT Norms"/>
              </a:endParaRPr>
            </a:p>
          </p:txBody>
        </p:sp>
      </p:grpSp>
    </p:spTree>
    <p:extLst>
      <p:ext uri="{BB962C8B-B14F-4D97-AF65-F5344CB8AC3E}">
        <p14:creationId xmlns:p14="http://schemas.microsoft.com/office/powerpoint/2010/main" val="17387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2500"/>
                            </p:stCondLst>
                            <p:childTnLst>
                              <p:par>
                                <p:cTn id="35" presetID="6" presetClass="entr" presetSubtype="16"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circle(in)">
                                      <p:cBhvr>
                                        <p:cTn id="3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CF8300B-07D4-1621-0248-E3A79921428D}"/>
              </a:ext>
            </a:extLst>
          </p:cNvPr>
          <p:cNvPicPr>
            <a:picLocks noChangeAspect="1"/>
          </p:cNvPicPr>
          <p:nvPr/>
        </p:nvPicPr>
        <p:blipFill>
          <a:blip r:embed="rId2">
            <a:alphaModFix amt="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7885">
            <a:off x="11090334" y="303555"/>
            <a:ext cx="12324256" cy="9751567"/>
          </a:xfrm>
          <a:prstGeom prst="rect">
            <a:avLst/>
          </a:prstGeom>
        </p:spPr>
      </p:pic>
      <p:sp>
        <p:nvSpPr>
          <p:cNvPr id="3" name="TextBox 3"/>
          <p:cNvSpPr txBox="1"/>
          <p:nvPr/>
        </p:nvSpPr>
        <p:spPr>
          <a:xfrm>
            <a:off x="2057400" y="3930644"/>
            <a:ext cx="7573610" cy="2791149"/>
          </a:xfrm>
          <a:prstGeom prst="rect">
            <a:avLst/>
          </a:prstGeom>
        </p:spPr>
        <p:txBody>
          <a:bodyPr wrap="square" lIns="0" tIns="0" rIns="0" bIns="0" rtlCol="0" anchor="t">
            <a:spAutoFit/>
          </a:bodyPr>
          <a:lstStyle/>
          <a:p>
            <a:pPr algn="just">
              <a:lnSpc>
                <a:spcPts val="3079"/>
              </a:lnSpc>
              <a:spcBef>
                <a:spcPct val="0"/>
              </a:spcBef>
            </a:pPr>
            <a:r>
              <a:rPr lang="en-US" sz="2400" dirty="0">
                <a:solidFill>
                  <a:schemeClr val="tx1">
                    <a:lumMod val="95000"/>
                    <a:lumOff val="5000"/>
                  </a:schemeClr>
                </a:solidFill>
                <a:latin typeface="TT Fors" panose="020B0604020202020204" charset="0"/>
              </a:rPr>
              <a:t>Navigating through large indoor spaces can be a daunting task. Any complex indoor environment, finding our way around can be a challenge.</a:t>
            </a:r>
          </a:p>
          <a:p>
            <a:pPr marL="457200" indent="-457200">
              <a:lnSpc>
                <a:spcPts val="3079"/>
              </a:lnSpc>
              <a:spcBef>
                <a:spcPct val="0"/>
              </a:spcBef>
              <a:buFont typeface="Arial" panose="020B0604020202020204" pitchFamily="34" charset="0"/>
              <a:buChar char="•"/>
            </a:pPr>
            <a:r>
              <a:rPr lang="en-US" sz="2400" dirty="0">
                <a:solidFill>
                  <a:schemeClr val="tx1">
                    <a:lumMod val="95000"/>
                    <a:lumOff val="5000"/>
                  </a:schemeClr>
                </a:solidFill>
                <a:latin typeface="TT Fors" panose="020B0604020202020204" charset="0"/>
              </a:rPr>
              <a:t>Large shopping mall</a:t>
            </a:r>
          </a:p>
          <a:p>
            <a:pPr marL="457200" indent="-457200">
              <a:lnSpc>
                <a:spcPts val="3079"/>
              </a:lnSpc>
              <a:spcBef>
                <a:spcPct val="0"/>
              </a:spcBef>
              <a:buFont typeface="Arial" panose="020B0604020202020204" pitchFamily="34" charset="0"/>
              <a:buChar char="•"/>
            </a:pPr>
            <a:r>
              <a:rPr lang="en-US" sz="2400" dirty="0">
                <a:solidFill>
                  <a:schemeClr val="tx1">
                    <a:lumMod val="95000"/>
                    <a:lumOff val="5000"/>
                  </a:schemeClr>
                </a:solidFill>
                <a:latin typeface="TT Fors" panose="020B0604020202020204" charset="0"/>
              </a:rPr>
              <a:t>Hospital</a:t>
            </a:r>
          </a:p>
          <a:p>
            <a:pPr marL="457200" indent="-457200">
              <a:lnSpc>
                <a:spcPts val="3079"/>
              </a:lnSpc>
              <a:spcBef>
                <a:spcPct val="0"/>
              </a:spcBef>
              <a:buFont typeface="Arial" panose="020B0604020202020204" pitchFamily="34" charset="0"/>
              <a:buChar char="•"/>
            </a:pPr>
            <a:r>
              <a:rPr lang="en-US" sz="2400" dirty="0">
                <a:solidFill>
                  <a:schemeClr val="tx1">
                    <a:lumMod val="95000"/>
                    <a:lumOff val="5000"/>
                  </a:schemeClr>
                </a:solidFill>
                <a:latin typeface="TT Fors" panose="020B0604020202020204" charset="0"/>
              </a:rPr>
              <a:t>Airport</a:t>
            </a:r>
          </a:p>
          <a:p>
            <a:pPr marL="457200" indent="-457200">
              <a:lnSpc>
                <a:spcPts val="3079"/>
              </a:lnSpc>
              <a:spcBef>
                <a:spcPct val="0"/>
              </a:spcBef>
              <a:buFont typeface="Arial" panose="020B0604020202020204" pitchFamily="34" charset="0"/>
              <a:buChar char="•"/>
            </a:pPr>
            <a:r>
              <a:rPr lang="en-US" sz="2400" dirty="0">
                <a:solidFill>
                  <a:schemeClr val="tx1">
                    <a:lumMod val="95000"/>
                    <a:lumOff val="5000"/>
                  </a:schemeClr>
                </a:solidFill>
                <a:latin typeface="TT Fors" panose="020B0604020202020204" charset="0"/>
              </a:rPr>
              <a:t>University</a:t>
            </a:r>
          </a:p>
        </p:txBody>
      </p:sp>
      <p:sp>
        <p:nvSpPr>
          <p:cNvPr id="4" name="TextBox 4"/>
          <p:cNvSpPr txBox="1"/>
          <p:nvPr/>
        </p:nvSpPr>
        <p:spPr>
          <a:xfrm>
            <a:off x="3076935" y="1489756"/>
            <a:ext cx="12134130" cy="711733"/>
          </a:xfrm>
          <a:prstGeom prst="rect">
            <a:avLst/>
          </a:prstGeom>
        </p:spPr>
        <p:txBody>
          <a:bodyPr lIns="0" tIns="0" rIns="0" bIns="0" rtlCol="0" anchor="t">
            <a:spAutoFit/>
          </a:bodyPr>
          <a:lstStyle/>
          <a:p>
            <a:pPr algn="ctr">
              <a:lnSpc>
                <a:spcPts val="5000"/>
              </a:lnSpc>
            </a:pPr>
            <a:r>
              <a:rPr lang="en-US" sz="6000" spc="-250" dirty="0">
                <a:solidFill>
                  <a:srgbClr val="000000"/>
                </a:solidFill>
                <a:latin typeface="TT Norms Bold"/>
              </a:rPr>
              <a:t>Background</a:t>
            </a:r>
          </a:p>
        </p:txBody>
      </p:sp>
      <p:pic>
        <p:nvPicPr>
          <p:cNvPr id="6" name="Picture 25">
            <a:extLst>
              <a:ext uri="{FF2B5EF4-FFF2-40B4-BE49-F238E27FC236}">
                <a16:creationId xmlns:a16="http://schemas.microsoft.com/office/drawing/2014/main" id="{4C7C55BE-0CDF-16FD-6DE8-D87FACA44DD4}"/>
              </a:ext>
            </a:extLst>
          </p:cNvPr>
          <p:cNvPicPr>
            <a:picLocks noChangeAspect="1"/>
          </p:cNvPicPr>
          <p:nvPr/>
        </p:nvPicPr>
        <p:blipFill>
          <a:blip r:embed="rId4">
            <a:alphaModFix amt="5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0760" y="8264187"/>
            <a:ext cx="4114800" cy="6321620"/>
          </a:xfrm>
          <a:prstGeom prst="rect">
            <a:avLst/>
          </a:prstGeom>
        </p:spPr>
      </p:pic>
      <p:pic>
        <p:nvPicPr>
          <p:cNvPr id="7" name="Picture 24">
            <a:extLst>
              <a:ext uri="{FF2B5EF4-FFF2-40B4-BE49-F238E27FC236}">
                <a16:creationId xmlns:a16="http://schemas.microsoft.com/office/drawing/2014/main" id="{4156693E-E7E0-405F-4909-AA2064E8AEE8}"/>
              </a:ext>
            </a:extLst>
          </p:cNvPr>
          <p:cNvPicPr>
            <a:picLocks noChangeAspect="1"/>
          </p:cNvPicPr>
          <p:nvPr/>
        </p:nvPicPr>
        <p:blipFill>
          <a:blip r:embed="rId4">
            <a:alphaModFix amt="5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424166">
            <a:off x="-849927" y="-3632849"/>
            <a:ext cx="4114800" cy="6321620"/>
          </a:xfrm>
          <a:prstGeom prst="rect">
            <a:avLst/>
          </a:prstGeom>
        </p:spPr>
      </p:pic>
      <p:pic>
        <p:nvPicPr>
          <p:cNvPr id="8" name="Picture 26">
            <a:extLst>
              <a:ext uri="{FF2B5EF4-FFF2-40B4-BE49-F238E27FC236}">
                <a16:creationId xmlns:a16="http://schemas.microsoft.com/office/drawing/2014/main" id="{1D4D762F-A371-7A5E-280F-BD2C297CE2E3}"/>
              </a:ext>
            </a:extLst>
          </p:cNvPr>
          <p:cNvPicPr>
            <a:picLocks noChangeAspect="1"/>
          </p:cNvPicPr>
          <p:nvPr/>
        </p:nvPicPr>
        <p:blipFill>
          <a:blip r:embed="rId4">
            <a:alphaModFix amt="5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725879">
            <a:off x="15544344" y="-4069921"/>
            <a:ext cx="4114800" cy="6321620"/>
          </a:xfrm>
          <a:prstGeom prst="rect">
            <a:avLst/>
          </a:prstGeom>
        </p:spPr>
      </p:pic>
      <p:grpSp>
        <p:nvGrpSpPr>
          <p:cNvPr id="2" name="Group 1">
            <a:extLst>
              <a:ext uri="{FF2B5EF4-FFF2-40B4-BE49-F238E27FC236}">
                <a16:creationId xmlns:a16="http://schemas.microsoft.com/office/drawing/2014/main" id="{10E483D4-54B9-3528-5AA1-6CFEADC1C6A7}"/>
              </a:ext>
            </a:extLst>
          </p:cNvPr>
          <p:cNvGrpSpPr/>
          <p:nvPr/>
        </p:nvGrpSpPr>
        <p:grpSpPr>
          <a:xfrm>
            <a:off x="10190819" y="3173772"/>
            <a:ext cx="7106581" cy="5098524"/>
            <a:chOff x="10190819" y="3173772"/>
            <a:chExt cx="7106581" cy="5098524"/>
          </a:xfrm>
        </p:grpSpPr>
        <p:pic>
          <p:nvPicPr>
            <p:cNvPr id="1026" name="Picture 2" descr="Indoor Navigation">
              <a:extLst>
                <a:ext uri="{FF2B5EF4-FFF2-40B4-BE49-F238E27FC236}">
                  <a16:creationId xmlns:a16="http://schemas.microsoft.com/office/drawing/2014/main" id="{6CE285EA-E401-3454-12F3-782E85955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0819" y="3173772"/>
              <a:ext cx="7106581" cy="50985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estion Marks - Royalty-Free GIF - Animated Sticker - Free PNG - Animated  Icon">
              <a:extLst>
                <a:ext uri="{FF2B5EF4-FFF2-40B4-BE49-F238E27FC236}">
                  <a16:creationId xmlns:a16="http://schemas.microsoft.com/office/drawing/2014/main" id="{CF56357E-E4E8-1FCA-3A95-9158316E5F4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87400" y="5448300"/>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sticker GIFs - Get the best GIF on GIPHY">
              <a:extLst>
                <a:ext uri="{FF2B5EF4-FFF2-40B4-BE49-F238E27FC236}">
                  <a16:creationId xmlns:a16="http://schemas.microsoft.com/office/drawing/2014/main" id="{DC5B5F73-A3D1-ED42-2F7B-FDFABF6EF88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885867" y="3238500"/>
              <a:ext cx="381000" cy="104677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750"/>
                                        <p:tgtEl>
                                          <p:spTgt spid="9"/>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336132" y="4284351"/>
            <a:ext cx="5951868" cy="6088868"/>
          </a:xfrm>
          <a:prstGeom prst="rect">
            <a:avLst/>
          </a:prstGeom>
        </p:spPr>
      </p:pic>
      <p:pic>
        <p:nvPicPr>
          <p:cNvPr id="3" name="Picture 3"/>
          <p:cNvPicPr>
            <a:picLocks noChangeAspect="1"/>
          </p:cNvPicPr>
          <p:nvPr/>
        </p:nvPicPr>
        <p:blipFill>
          <a:blip r:embed="rId5">
            <a:alphaModFix amt="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17885">
            <a:off x="7322464" y="-29143"/>
            <a:ext cx="12324256" cy="9751567"/>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403241" y="94219"/>
            <a:ext cx="4886230" cy="10179645"/>
          </a:xfrm>
          <a:prstGeom prst="rect">
            <a:avLst/>
          </a:prstGeom>
        </p:spPr>
      </p:pic>
      <p:sp>
        <p:nvSpPr>
          <p:cNvPr id="21" name="TextBox 21"/>
          <p:cNvSpPr txBox="1"/>
          <p:nvPr/>
        </p:nvSpPr>
        <p:spPr>
          <a:xfrm>
            <a:off x="6788163" y="584138"/>
            <a:ext cx="4727478" cy="688650"/>
          </a:xfrm>
          <a:prstGeom prst="rect">
            <a:avLst/>
          </a:prstGeom>
        </p:spPr>
        <p:txBody>
          <a:bodyPr lIns="0" tIns="0" rIns="0" bIns="0" rtlCol="0" anchor="t">
            <a:spAutoFit/>
          </a:bodyPr>
          <a:lstStyle/>
          <a:p>
            <a:pPr algn="ctr">
              <a:lnSpc>
                <a:spcPts val="5000"/>
              </a:lnSpc>
            </a:pPr>
            <a:r>
              <a:rPr lang="en-US" sz="5400" spc="-250" dirty="0">
                <a:solidFill>
                  <a:srgbClr val="000000"/>
                </a:solidFill>
                <a:latin typeface="TT Norms Bold"/>
              </a:rPr>
              <a:t>Related Works</a:t>
            </a:r>
          </a:p>
        </p:txBody>
      </p:sp>
      <p:grpSp>
        <p:nvGrpSpPr>
          <p:cNvPr id="29" name="Group 28">
            <a:extLst>
              <a:ext uri="{FF2B5EF4-FFF2-40B4-BE49-F238E27FC236}">
                <a16:creationId xmlns:a16="http://schemas.microsoft.com/office/drawing/2014/main" id="{D75E8C4D-1276-1F0A-5FDA-FE5ABCF9E416}"/>
              </a:ext>
            </a:extLst>
          </p:cNvPr>
          <p:cNvGrpSpPr/>
          <p:nvPr/>
        </p:nvGrpSpPr>
        <p:grpSpPr>
          <a:xfrm>
            <a:off x="1066800" y="1109335"/>
            <a:ext cx="16442974" cy="7455727"/>
            <a:chOff x="-90132" y="2599845"/>
            <a:chExt cx="19100388" cy="8660676"/>
          </a:xfrm>
        </p:grpSpPr>
        <p:sp>
          <p:nvSpPr>
            <p:cNvPr id="40" name="AutoShape 7">
              <a:extLst>
                <a:ext uri="{FF2B5EF4-FFF2-40B4-BE49-F238E27FC236}">
                  <a16:creationId xmlns:a16="http://schemas.microsoft.com/office/drawing/2014/main" id="{880B78F9-2AFB-B9BD-C49D-2D539911F9F5}"/>
                </a:ext>
              </a:extLst>
            </p:cNvPr>
            <p:cNvSpPr/>
            <p:nvPr/>
          </p:nvSpPr>
          <p:spPr>
            <a:xfrm>
              <a:off x="9736152" y="8594992"/>
              <a:ext cx="1972932" cy="0"/>
            </a:xfrm>
            <a:prstGeom prst="line">
              <a:avLst/>
            </a:prstGeom>
            <a:ln w="28575" cap="flat">
              <a:solidFill>
                <a:srgbClr val="182A39"/>
              </a:solidFill>
              <a:prstDash val="solid"/>
              <a:headEnd type="none" w="sm" len="sm"/>
              <a:tailEnd type="none" w="sm" len="sm"/>
            </a:ln>
          </p:spPr>
          <p:txBody>
            <a:bodyPr/>
            <a:lstStyle/>
            <a:p>
              <a:endParaRPr lang="en-US" dirty="0"/>
            </a:p>
          </p:txBody>
        </p:sp>
        <p:sp>
          <p:nvSpPr>
            <p:cNvPr id="5" name="AutoShape 5"/>
            <p:cNvSpPr/>
            <p:nvPr/>
          </p:nvSpPr>
          <p:spPr>
            <a:xfrm>
              <a:off x="8240455" y="4273369"/>
              <a:ext cx="1540057" cy="0"/>
            </a:xfrm>
            <a:prstGeom prst="line">
              <a:avLst/>
            </a:prstGeom>
            <a:ln w="28575" cap="flat">
              <a:solidFill>
                <a:srgbClr val="182A39"/>
              </a:solidFill>
              <a:prstDash val="solid"/>
              <a:headEnd type="none" w="sm" len="sm"/>
              <a:tailEnd type="oval" w="lg" len="lg"/>
            </a:ln>
          </p:spPr>
        </p:sp>
        <p:sp>
          <p:nvSpPr>
            <p:cNvPr id="6" name="AutoShape 6"/>
            <p:cNvSpPr/>
            <p:nvPr/>
          </p:nvSpPr>
          <p:spPr>
            <a:xfrm>
              <a:off x="8262194" y="7380058"/>
              <a:ext cx="1445113" cy="0"/>
            </a:xfrm>
            <a:prstGeom prst="line">
              <a:avLst/>
            </a:prstGeom>
            <a:ln w="28575" cap="flat">
              <a:solidFill>
                <a:srgbClr val="182A39"/>
              </a:solidFill>
              <a:prstDash val="solid"/>
              <a:headEnd type="none" w="sm" len="sm"/>
              <a:tailEnd type="oval" w="lg" len="lg"/>
            </a:ln>
          </p:spPr>
        </p:sp>
        <p:sp>
          <p:nvSpPr>
            <p:cNvPr id="7" name="AutoShape 7"/>
            <p:cNvSpPr/>
            <p:nvPr/>
          </p:nvSpPr>
          <p:spPr>
            <a:xfrm>
              <a:off x="9790344" y="5693263"/>
              <a:ext cx="1972932" cy="0"/>
            </a:xfrm>
            <a:prstGeom prst="line">
              <a:avLst/>
            </a:prstGeom>
            <a:ln w="28575" cap="flat">
              <a:solidFill>
                <a:srgbClr val="182A39"/>
              </a:solidFill>
              <a:prstDash val="solid"/>
              <a:headEnd type="none" w="sm" len="sm"/>
              <a:tailEnd type="none" w="sm" len="sm"/>
            </a:ln>
          </p:spPr>
        </p:sp>
        <p:grpSp>
          <p:nvGrpSpPr>
            <p:cNvPr id="8" name="Group 8"/>
            <p:cNvGrpSpPr/>
            <p:nvPr/>
          </p:nvGrpSpPr>
          <p:grpSpPr>
            <a:xfrm>
              <a:off x="6684231" y="6600598"/>
              <a:ext cx="1687890" cy="1337976"/>
              <a:chOff x="76200" y="28575"/>
              <a:chExt cx="911544" cy="722573"/>
            </a:xfrm>
          </p:grpSpPr>
          <p:sp>
            <p:nvSpPr>
              <p:cNvPr id="9" name="Freeform 9"/>
              <p:cNvSpPr/>
              <p:nvPr/>
            </p:nvSpPr>
            <p:spPr>
              <a:xfrm>
                <a:off x="282879" y="43124"/>
                <a:ext cx="704865" cy="708024"/>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BF8E"/>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10535473" y="4595459"/>
              <a:ext cx="1714246" cy="4646658"/>
              <a:chOff x="76200" y="28575"/>
              <a:chExt cx="925778" cy="2509425"/>
            </a:xfrm>
          </p:grpSpPr>
          <p:sp>
            <p:nvSpPr>
              <p:cNvPr id="12" name="Freeform 12"/>
              <p:cNvSpPr/>
              <p:nvPr/>
            </p:nvSpPr>
            <p:spPr>
              <a:xfrm>
                <a:off x="297113" y="270632"/>
                <a:ext cx="704865" cy="708024"/>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ED9DE"/>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sp>
            <p:nvSpPr>
              <p:cNvPr id="41" name="Freeform 12">
                <a:extLst>
                  <a:ext uri="{FF2B5EF4-FFF2-40B4-BE49-F238E27FC236}">
                    <a16:creationId xmlns:a16="http://schemas.microsoft.com/office/drawing/2014/main" id="{2B188EA2-F0A5-30A3-2139-8DB2712ED9E9}"/>
                  </a:ext>
                </a:extLst>
              </p:cNvPr>
              <p:cNvSpPr/>
              <p:nvPr/>
            </p:nvSpPr>
            <p:spPr>
              <a:xfrm>
                <a:off x="277565" y="1829976"/>
                <a:ext cx="704865" cy="708024"/>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ED9DE"/>
              </a:solidFill>
            </p:spPr>
            <p:txBody>
              <a:bodyPr/>
              <a:lstStyle/>
              <a:p>
                <a:endParaRPr lang="en-US" dirty="0"/>
              </a:p>
            </p:txBody>
          </p:sp>
        </p:grpSp>
        <p:grpSp>
          <p:nvGrpSpPr>
            <p:cNvPr id="14" name="Group 14"/>
            <p:cNvGrpSpPr/>
            <p:nvPr/>
          </p:nvGrpSpPr>
          <p:grpSpPr>
            <a:xfrm>
              <a:off x="6684231" y="2599845"/>
              <a:ext cx="1737589" cy="2270138"/>
              <a:chOff x="76200" y="28575"/>
              <a:chExt cx="938384" cy="1225987"/>
            </a:xfrm>
          </p:grpSpPr>
          <p:sp>
            <p:nvSpPr>
              <p:cNvPr id="15" name="Freeform 15"/>
              <p:cNvSpPr/>
              <p:nvPr/>
            </p:nvSpPr>
            <p:spPr>
              <a:xfrm>
                <a:off x="309719" y="546538"/>
                <a:ext cx="704865" cy="708024"/>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AEF2"/>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7" name="AutoShape 17"/>
            <p:cNvSpPr/>
            <p:nvPr/>
          </p:nvSpPr>
          <p:spPr>
            <a:xfrm rot="16200000">
              <a:off x="7645772" y="6450418"/>
              <a:ext cx="4234953" cy="54192"/>
            </a:xfrm>
            <a:prstGeom prst="line">
              <a:avLst/>
            </a:prstGeom>
            <a:ln w="28575" cap="flat">
              <a:solidFill>
                <a:srgbClr val="182A39"/>
              </a:solidFill>
              <a:prstDash val="solid"/>
              <a:headEnd type="none" w="sm" len="sm"/>
              <a:tailEnd type="none" w="sm" len="sm"/>
            </a:ln>
          </p:spPr>
          <p:txBody>
            <a:bodyPr/>
            <a:lstStyle/>
            <a:p>
              <a:endParaRPr lang="en-US" dirty="0"/>
            </a:p>
          </p:txBody>
        </p:sp>
        <p:pic>
          <p:nvPicPr>
            <p:cNvPr id="18" name="Picture 1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602991" y="3789885"/>
              <a:ext cx="309128" cy="849835"/>
            </a:xfrm>
            <a:prstGeom prst="rect">
              <a:avLst/>
            </a:prstGeom>
          </p:spPr>
        </p:pic>
        <p:pic>
          <p:nvPicPr>
            <p:cNvPr id="19" name="Picture 1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372679" y="5321111"/>
              <a:ext cx="444789" cy="761951"/>
            </a:xfrm>
            <a:prstGeom prst="rect">
              <a:avLst/>
            </a:prstGeom>
          </p:spPr>
        </p:pic>
        <p:pic>
          <p:nvPicPr>
            <p:cNvPr id="20" name="Picture 20"/>
            <p:cNvPicPr>
              <a:picLocks noChangeAspect="1"/>
            </p:cNvPicPr>
            <p:nvPr/>
          </p:nvPicPr>
          <p:blipFill>
            <a:blip r:embed="rId13"/>
            <a:srcRect/>
            <a:stretch>
              <a:fillRect/>
            </a:stretch>
          </p:blipFill>
          <p:spPr>
            <a:xfrm>
              <a:off x="7453509" y="6950575"/>
              <a:ext cx="479402" cy="733309"/>
            </a:xfrm>
            <a:prstGeom prst="rect">
              <a:avLst/>
            </a:prstGeom>
          </p:spPr>
        </p:pic>
        <p:sp>
          <p:nvSpPr>
            <p:cNvPr id="23" name="TextBox 23"/>
            <p:cNvSpPr txBox="1"/>
            <p:nvPr/>
          </p:nvSpPr>
          <p:spPr>
            <a:xfrm>
              <a:off x="1878" y="3499232"/>
              <a:ext cx="5227460" cy="411650"/>
            </a:xfrm>
            <a:prstGeom prst="rect">
              <a:avLst/>
            </a:prstGeom>
          </p:spPr>
          <p:txBody>
            <a:bodyPr lIns="0" tIns="0" rIns="0" bIns="0" rtlCol="0" anchor="t">
              <a:spAutoFit/>
            </a:bodyPr>
            <a:lstStyle/>
            <a:p>
              <a:pPr>
                <a:lnSpc>
                  <a:spcPts val="3000"/>
                </a:lnSpc>
              </a:pPr>
              <a:r>
                <a:rPr lang="en-US" sz="3200" dirty="0">
                  <a:solidFill>
                    <a:srgbClr val="000000"/>
                  </a:solidFill>
                  <a:latin typeface="TT Norms Bold"/>
                </a:rPr>
                <a:t>Indoor Google Maps</a:t>
              </a:r>
            </a:p>
          </p:txBody>
        </p:sp>
        <p:sp>
          <p:nvSpPr>
            <p:cNvPr id="24" name="TextBox 24"/>
            <p:cNvSpPr txBox="1"/>
            <p:nvPr/>
          </p:nvSpPr>
          <p:spPr>
            <a:xfrm>
              <a:off x="97399" y="7642449"/>
              <a:ext cx="6476651" cy="2145105"/>
            </a:xfrm>
            <a:prstGeom prst="rect">
              <a:avLst/>
            </a:prstGeom>
          </p:spPr>
          <p:txBody>
            <a:bodyPr wrap="square" lIns="0" tIns="0" rIns="0" bIns="0" rtlCol="0" anchor="t">
              <a:spAutoFit/>
            </a:bodyPr>
            <a:lstStyle/>
            <a:p>
              <a:pPr marL="342900" indent="-342900" algn="just">
                <a:lnSpc>
                  <a:spcPts val="2379"/>
                </a:lnSpc>
                <a:spcBef>
                  <a:spcPct val="0"/>
                </a:spcBef>
                <a:buFont typeface="Arial" panose="020B0604020202020204" pitchFamily="34" charset="0"/>
                <a:buChar char="•"/>
              </a:pPr>
              <a:r>
                <a:rPr lang="en-US" sz="2000" b="0" i="0" u="none" strike="noStrike" dirty="0">
                  <a:solidFill>
                    <a:schemeClr val="tx1">
                      <a:lumMod val="95000"/>
                      <a:lumOff val="5000"/>
                    </a:schemeClr>
                  </a:solidFill>
                  <a:effectLst/>
                  <a:latin typeface="TT Fors" panose="020B0604020202020204" charset="0"/>
                </a:rPr>
                <a:t>The approach is designed to support natural movement in buildings, particularly during emergencies.</a:t>
              </a:r>
            </a:p>
            <a:p>
              <a:pPr marL="342900" indent="-342900" algn="just">
                <a:lnSpc>
                  <a:spcPts val="2379"/>
                </a:lnSpc>
                <a:spcBef>
                  <a:spcPct val="0"/>
                </a:spcBef>
                <a:buFont typeface="Arial" panose="020B0604020202020204" pitchFamily="34" charset="0"/>
                <a:buChar char="•"/>
              </a:pPr>
              <a:r>
                <a:rPr lang="en-US" sz="2000" b="0" i="0" u="none" strike="noStrike" dirty="0">
                  <a:solidFill>
                    <a:schemeClr val="tx1">
                      <a:lumMod val="95000"/>
                      <a:lumOff val="5000"/>
                    </a:schemeClr>
                  </a:solidFill>
                  <a:effectLst/>
                  <a:latin typeface="TT Fors" panose="020B0604020202020204" charset="0"/>
                </a:rPr>
                <a:t>The algorithm is applied to 2D floor plans of buildings with complex indoor structures and consists of two-level routing [1]</a:t>
              </a:r>
              <a:endParaRPr lang="en-US" sz="2000" dirty="0">
                <a:solidFill>
                  <a:schemeClr val="tx1">
                    <a:lumMod val="95000"/>
                    <a:lumOff val="5000"/>
                  </a:schemeClr>
                </a:solidFill>
                <a:latin typeface="TT Fors" panose="020B0604020202020204" charset="0"/>
              </a:endParaRPr>
            </a:p>
          </p:txBody>
        </p:sp>
        <p:sp>
          <p:nvSpPr>
            <p:cNvPr id="25" name="TextBox 25"/>
            <p:cNvSpPr txBox="1"/>
            <p:nvPr/>
          </p:nvSpPr>
          <p:spPr>
            <a:xfrm>
              <a:off x="-15490" y="7092853"/>
              <a:ext cx="5694587" cy="410883"/>
            </a:xfrm>
            <a:prstGeom prst="rect">
              <a:avLst/>
            </a:prstGeom>
          </p:spPr>
          <p:txBody>
            <a:bodyPr wrap="square" lIns="0" tIns="0" rIns="0" bIns="0" rtlCol="0" anchor="t">
              <a:spAutoFit/>
            </a:bodyPr>
            <a:lstStyle/>
            <a:p>
              <a:pPr>
                <a:lnSpc>
                  <a:spcPts val="3000"/>
                </a:lnSpc>
              </a:pPr>
              <a:r>
                <a:rPr lang="en-US" sz="3200" b="1" i="0" u="none" strike="noStrike" dirty="0">
                  <a:solidFill>
                    <a:srgbClr val="000000"/>
                  </a:solidFill>
                  <a:effectLst/>
                </a:rPr>
                <a:t>Door To Door Approach </a:t>
              </a:r>
              <a:endParaRPr lang="en-US" sz="3200" dirty="0">
                <a:solidFill>
                  <a:schemeClr val="tx1">
                    <a:lumMod val="95000"/>
                    <a:lumOff val="5000"/>
                  </a:schemeClr>
                </a:solidFill>
                <a:latin typeface="TT Norms Bold" panose="020B0604020202020204" charset="0"/>
              </a:endParaRPr>
            </a:p>
          </p:txBody>
        </p:sp>
        <p:sp>
          <p:nvSpPr>
            <p:cNvPr id="26" name="TextBox 26"/>
            <p:cNvSpPr txBox="1"/>
            <p:nvPr/>
          </p:nvSpPr>
          <p:spPr>
            <a:xfrm>
              <a:off x="12791799" y="5765227"/>
              <a:ext cx="6203796" cy="1787588"/>
            </a:xfrm>
            <a:prstGeom prst="rect">
              <a:avLst/>
            </a:prstGeom>
          </p:spPr>
          <p:txBody>
            <a:bodyPr wrap="square" lIns="0" tIns="0" rIns="0" bIns="0" rtlCol="0" anchor="t">
              <a:spAutoFit/>
            </a:bodyPr>
            <a:lstStyle/>
            <a:p>
              <a:pPr marL="342900" indent="-342900" algn="just">
                <a:lnSpc>
                  <a:spcPts val="2379"/>
                </a:lnSpc>
                <a:spcBef>
                  <a:spcPct val="0"/>
                </a:spcBef>
                <a:buFont typeface="Arial" panose="020B0604020202020204" pitchFamily="34" charset="0"/>
                <a:buChar char="•"/>
              </a:pPr>
              <a:r>
                <a:rPr lang="en-US" sz="2000" dirty="0">
                  <a:solidFill>
                    <a:srgbClr val="202124"/>
                  </a:solidFill>
                  <a:latin typeface="TT Fors" panose="020B0604020202020204" charset="0"/>
                </a:rPr>
                <a:t>S</a:t>
              </a:r>
              <a:r>
                <a:rPr lang="en-US" sz="2000" dirty="0">
                  <a:latin typeface="TT Fors" panose="020B0604020202020204" charset="0"/>
                </a:rPr>
                <a:t>tep detection and step heading detection</a:t>
              </a:r>
            </a:p>
            <a:p>
              <a:pPr marL="342900" indent="-342900" algn="just">
                <a:lnSpc>
                  <a:spcPts val="2379"/>
                </a:lnSpc>
                <a:spcBef>
                  <a:spcPct val="0"/>
                </a:spcBef>
                <a:buFont typeface="Arial" panose="020B0604020202020204" pitchFamily="34" charset="0"/>
                <a:buChar char="•"/>
              </a:pPr>
              <a:r>
                <a:rPr lang="en-US" sz="2000" dirty="0">
                  <a:latin typeface="TT Fors" panose="020B0604020202020204" charset="0"/>
                </a:rPr>
                <a:t>match detected steps onto the expected route from the source to the destination using sequence alignment algorithms. [2]</a:t>
              </a:r>
              <a:endParaRPr lang="en-US" sz="2000" dirty="0">
                <a:solidFill>
                  <a:srgbClr val="545454"/>
                </a:solidFill>
                <a:latin typeface="TT Fors" panose="020B0604020202020204" charset="0"/>
              </a:endParaRPr>
            </a:p>
          </p:txBody>
        </p:sp>
        <p:sp>
          <p:nvSpPr>
            <p:cNvPr id="27" name="TextBox 27"/>
            <p:cNvSpPr txBox="1"/>
            <p:nvPr/>
          </p:nvSpPr>
          <p:spPr>
            <a:xfrm>
              <a:off x="12791799" y="5138321"/>
              <a:ext cx="5664637" cy="411652"/>
            </a:xfrm>
            <a:prstGeom prst="rect">
              <a:avLst/>
            </a:prstGeom>
          </p:spPr>
          <p:txBody>
            <a:bodyPr wrap="square" lIns="0" tIns="0" rIns="0" bIns="0" rtlCol="0" anchor="t">
              <a:spAutoFit/>
            </a:bodyPr>
            <a:lstStyle/>
            <a:p>
              <a:pPr>
                <a:lnSpc>
                  <a:spcPts val="3000"/>
                </a:lnSpc>
              </a:pPr>
              <a:r>
                <a:rPr lang="en-US" sz="3200" dirty="0" err="1">
                  <a:latin typeface="TT Norms Bold" panose="020B0604020202020204" charset="0"/>
                </a:rPr>
                <a:t>FootPath</a:t>
              </a:r>
              <a:endParaRPr lang="en-US" sz="3200" dirty="0">
                <a:solidFill>
                  <a:srgbClr val="000000"/>
                </a:solidFill>
                <a:latin typeface="TT Norms Bold" panose="020B0604020202020204" charset="0"/>
              </a:endParaRPr>
            </a:p>
          </p:txBody>
        </p:sp>
        <p:sp>
          <p:nvSpPr>
            <p:cNvPr id="30" name="TextBox 24">
              <a:extLst>
                <a:ext uri="{FF2B5EF4-FFF2-40B4-BE49-F238E27FC236}">
                  <a16:creationId xmlns:a16="http://schemas.microsoft.com/office/drawing/2014/main" id="{B48B4052-95C8-BFB2-34DC-1B2F97715FFE}"/>
                </a:ext>
              </a:extLst>
            </p:cNvPr>
            <p:cNvSpPr txBox="1"/>
            <p:nvPr/>
          </p:nvSpPr>
          <p:spPr>
            <a:xfrm>
              <a:off x="-90132" y="4097975"/>
              <a:ext cx="6580847" cy="2502623"/>
            </a:xfrm>
            <a:prstGeom prst="rect">
              <a:avLst/>
            </a:prstGeom>
          </p:spPr>
          <p:txBody>
            <a:bodyPr wrap="square" lIns="0" tIns="0" rIns="0" bIns="0" rtlCol="0" anchor="t">
              <a:spAutoFit/>
            </a:bodyPr>
            <a:lstStyle/>
            <a:p>
              <a:pPr marL="342900" indent="-342900" algn="just">
                <a:lnSpc>
                  <a:spcPts val="2379"/>
                </a:lnSpc>
                <a:spcBef>
                  <a:spcPct val="0"/>
                </a:spcBef>
                <a:buFont typeface="Arial" panose="020B0604020202020204" pitchFamily="34" charset="0"/>
                <a:buChar char="•"/>
              </a:pPr>
              <a:r>
                <a:rPr lang="en-US" sz="2000" b="0" i="0" dirty="0">
                  <a:solidFill>
                    <a:schemeClr val="tx1">
                      <a:lumMod val="95000"/>
                      <a:lumOff val="5000"/>
                    </a:schemeClr>
                  </a:solidFill>
                  <a:effectLst/>
                  <a:latin typeface="TT Fors" panose="020B0604020202020204" charset="0"/>
                </a:rPr>
                <a:t>Google obtain floor plans from building owners or managers to create accurate indoor maps.</a:t>
              </a:r>
            </a:p>
            <a:p>
              <a:pPr marL="342900" indent="-342900" algn="just">
                <a:lnSpc>
                  <a:spcPts val="2379"/>
                </a:lnSpc>
                <a:spcBef>
                  <a:spcPct val="0"/>
                </a:spcBef>
                <a:buFont typeface="Arial" panose="020B0604020202020204" pitchFamily="34" charset="0"/>
                <a:buChar char="•"/>
              </a:pPr>
              <a:r>
                <a:rPr lang="en-US" sz="2000" b="0" i="0" dirty="0">
                  <a:solidFill>
                    <a:schemeClr val="tx1">
                      <a:lumMod val="95000"/>
                      <a:lumOff val="5000"/>
                    </a:schemeClr>
                  </a:solidFill>
                  <a:effectLst/>
                  <a:latin typeface="TT Fors" panose="020B0604020202020204" charset="0"/>
                </a:rPr>
                <a:t>Google Maps uses a combination of these technologies to provide indoor positioning such as Wi-Fi</a:t>
              </a:r>
              <a:r>
                <a:rPr lang="en-US" sz="2000" dirty="0">
                  <a:solidFill>
                    <a:schemeClr val="tx1">
                      <a:lumMod val="95000"/>
                      <a:lumOff val="5000"/>
                    </a:schemeClr>
                  </a:solidFill>
                  <a:latin typeface="TT Fors" panose="020B0604020202020204" charset="0"/>
                </a:rPr>
                <a:t>, Bluetooth, </a:t>
              </a:r>
              <a:r>
                <a:rPr lang="en-US" sz="2000" b="0" i="0" dirty="0">
                  <a:solidFill>
                    <a:schemeClr val="tx1">
                      <a:lumMod val="95000"/>
                      <a:lumOff val="5000"/>
                    </a:schemeClr>
                  </a:solidFill>
                  <a:effectLst/>
                  <a:latin typeface="TT Fors" panose="020B0604020202020204" charset="0"/>
                </a:rPr>
                <a:t>Magnetic positioning.</a:t>
              </a:r>
              <a:r>
                <a:rPr lang="en-US" sz="2000" dirty="0">
                  <a:solidFill>
                    <a:schemeClr val="tx1">
                      <a:lumMod val="95000"/>
                      <a:lumOff val="5000"/>
                    </a:schemeClr>
                  </a:solidFill>
                  <a:latin typeface="TT Fors" panose="020B0604020202020204" charset="0"/>
                </a:rPr>
                <a:t> </a:t>
              </a:r>
              <a:endParaRPr lang="en-US" sz="2000" b="0" i="0" dirty="0">
                <a:solidFill>
                  <a:schemeClr val="tx1">
                    <a:lumMod val="95000"/>
                    <a:lumOff val="5000"/>
                  </a:schemeClr>
                </a:solidFill>
                <a:effectLst/>
                <a:latin typeface="TT Fors" panose="020B0604020202020204" charset="0"/>
              </a:endParaRPr>
            </a:p>
          </p:txBody>
        </p:sp>
        <p:sp>
          <p:nvSpPr>
            <p:cNvPr id="44" name="TextBox 27">
              <a:extLst>
                <a:ext uri="{FF2B5EF4-FFF2-40B4-BE49-F238E27FC236}">
                  <a16:creationId xmlns:a16="http://schemas.microsoft.com/office/drawing/2014/main" id="{845633AC-1420-8C37-527B-83310A3BF407}"/>
                </a:ext>
              </a:extLst>
            </p:cNvPr>
            <p:cNvSpPr txBox="1"/>
            <p:nvPr/>
          </p:nvSpPr>
          <p:spPr>
            <a:xfrm>
              <a:off x="12791798" y="8181347"/>
              <a:ext cx="5664637" cy="478180"/>
            </a:xfrm>
            <a:prstGeom prst="rect">
              <a:avLst/>
            </a:prstGeom>
          </p:spPr>
          <p:txBody>
            <a:bodyPr wrap="square" lIns="0" tIns="0" rIns="0" bIns="0" rtlCol="0" anchor="t">
              <a:spAutoFit/>
            </a:bodyPr>
            <a:lstStyle/>
            <a:p>
              <a:pPr>
                <a:lnSpc>
                  <a:spcPts val="3000"/>
                </a:lnSpc>
              </a:pPr>
              <a:r>
                <a:rPr lang="en-US" sz="3200" dirty="0">
                  <a:latin typeface="TT Norms Bold" panose="020B0604020202020204" charset="0"/>
                </a:rPr>
                <a:t>Navigating </a:t>
              </a:r>
              <a:r>
                <a:rPr lang="en-US" sz="3200" dirty="0" err="1">
                  <a:latin typeface="TT Norms Bold" panose="020B0604020202020204" charset="0"/>
                </a:rPr>
                <a:t>MazeMap</a:t>
              </a:r>
              <a:endParaRPr lang="en-US" sz="3200" dirty="0">
                <a:solidFill>
                  <a:srgbClr val="000000"/>
                </a:solidFill>
                <a:latin typeface="TT Norms Bold" panose="020B0604020202020204" charset="0"/>
              </a:endParaRPr>
            </a:p>
          </p:txBody>
        </p:sp>
        <p:sp>
          <p:nvSpPr>
            <p:cNvPr id="45" name="TextBox 26">
              <a:extLst>
                <a:ext uri="{FF2B5EF4-FFF2-40B4-BE49-F238E27FC236}">
                  <a16:creationId xmlns:a16="http://schemas.microsoft.com/office/drawing/2014/main" id="{3F115984-D82D-45FC-EFD3-40EDEFA5AAE8}"/>
                </a:ext>
              </a:extLst>
            </p:cNvPr>
            <p:cNvSpPr txBox="1"/>
            <p:nvPr/>
          </p:nvSpPr>
          <p:spPr>
            <a:xfrm>
              <a:off x="12806460" y="8757898"/>
              <a:ext cx="6203796" cy="2502623"/>
            </a:xfrm>
            <a:prstGeom prst="rect">
              <a:avLst/>
            </a:prstGeom>
          </p:spPr>
          <p:txBody>
            <a:bodyPr wrap="square" lIns="0" tIns="0" rIns="0" bIns="0" rtlCol="0" anchor="t">
              <a:spAutoFit/>
            </a:bodyPr>
            <a:lstStyle/>
            <a:p>
              <a:pPr marL="342900" indent="-342900" algn="just">
                <a:lnSpc>
                  <a:spcPts val="2379"/>
                </a:lnSpc>
                <a:spcBef>
                  <a:spcPct val="0"/>
                </a:spcBef>
                <a:buFont typeface="Arial" panose="020B0604020202020204" pitchFamily="34" charset="0"/>
                <a:buChar char="•"/>
              </a:pPr>
              <a:r>
                <a:rPr lang="en-US" sz="2000" dirty="0">
                  <a:solidFill>
                    <a:schemeClr val="tx1">
                      <a:lumMod val="95000"/>
                      <a:lumOff val="5000"/>
                    </a:schemeClr>
                  </a:solidFill>
                  <a:latin typeface="TT Fors" panose="020B0604020202020204" charset="0"/>
                </a:rPr>
                <a:t>S</a:t>
              </a:r>
              <a:r>
                <a:rPr lang="en-US" sz="2000" b="0" i="0" dirty="0">
                  <a:solidFill>
                    <a:schemeClr val="tx1">
                      <a:lumMod val="95000"/>
                      <a:lumOff val="5000"/>
                    </a:schemeClr>
                  </a:solidFill>
                  <a:effectLst/>
                  <a:latin typeface="TT Fors" panose="020B0604020202020204" charset="0"/>
                </a:rPr>
                <a:t>how the spatial and temporal distribution of </a:t>
              </a:r>
              <a:r>
                <a:rPr lang="en-US" sz="2000" b="0" i="0" dirty="0" err="1">
                  <a:solidFill>
                    <a:schemeClr val="tx1">
                      <a:lumMod val="95000"/>
                      <a:lumOff val="5000"/>
                    </a:schemeClr>
                  </a:solidFill>
                  <a:effectLst/>
                  <a:latin typeface="TT Fors" panose="020B0604020202020204" charset="0"/>
                </a:rPr>
                <a:t>MazeMap</a:t>
              </a:r>
              <a:r>
                <a:rPr lang="en-US" sz="2000" b="0" i="0" dirty="0">
                  <a:solidFill>
                    <a:schemeClr val="tx1">
                      <a:lumMod val="95000"/>
                      <a:lumOff val="5000"/>
                    </a:schemeClr>
                  </a:solidFill>
                  <a:effectLst/>
                  <a:latin typeface="TT Fors" panose="020B0604020202020204" charset="0"/>
                </a:rPr>
                <a:t> geo-location and wayfinding requests.</a:t>
              </a:r>
            </a:p>
            <a:p>
              <a:pPr marL="342900" indent="-342900" algn="just">
                <a:lnSpc>
                  <a:spcPts val="2379"/>
                </a:lnSpc>
                <a:spcBef>
                  <a:spcPct val="0"/>
                </a:spcBef>
                <a:buFont typeface="Arial" panose="020B0604020202020204" pitchFamily="34" charset="0"/>
                <a:buChar char="•"/>
              </a:pPr>
              <a:r>
                <a:rPr lang="en-US" sz="2000" dirty="0">
                  <a:solidFill>
                    <a:schemeClr val="tx1">
                      <a:lumMod val="95000"/>
                      <a:lumOff val="5000"/>
                    </a:schemeClr>
                  </a:solidFill>
                  <a:latin typeface="TT Fors" panose="020B0604020202020204" charset="0"/>
                </a:rPr>
                <a:t>F</a:t>
              </a:r>
              <a:r>
                <a:rPr lang="en-US" sz="2000" b="0" i="0" dirty="0">
                  <a:solidFill>
                    <a:schemeClr val="tx1">
                      <a:lumMod val="95000"/>
                      <a:lumOff val="5000"/>
                    </a:schemeClr>
                  </a:solidFill>
                  <a:effectLst/>
                  <a:latin typeface="TT Fors" panose="020B0604020202020204" charset="0"/>
                </a:rPr>
                <a:t>indings are specific to the venue.</a:t>
              </a:r>
            </a:p>
            <a:p>
              <a:pPr marL="342900" indent="-342900" algn="just">
                <a:lnSpc>
                  <a:spcPts val="2379"/>
                </a:lnSpc>
                <a:spcBef>
                  <a:spcPct val="0"/>
                </a:spcBef>
                <a:buFont typeface="Arial" panose="020B0604020202020204" pitchFamily="34" charset="0"/>
                <a:buChar char="•"/>
              </a:pPr>
              <a:r>
                <a:rPr lang="en-US" sz="2000" dirty="0">
                  <a:solidFill>
                    <a:schemeClr val="tx1">
                      <a:lumMod val="95000"/>
                      <a:lumOff val="5000"/>
                    </a:schemeClr>
                  </a:solidFill>
                  <a:latin typeface="TT Fors" panose="020B0604020202020204" charset="0"/>
                </a:rPr>
                <a:t>L</a:t>
              </a:r>
              <a:r>
                <a:rPr lang="en-US" sz="2000" b="0" i="0" dirty="0">
                  <a:solidFill>
                    <a:schemeClr val="tx1">
                      <a:lumMod val="95000"/>
                      <a:lumOff val="5000"/>
                    </a:schemeClr>
                  </a:solidFill>
                  <a:effectLst/>
                  <a:latin typeface="TT Fors" panose="020B0604020202020204" charset="0"/>
                </a:rPr>
                <a:t>ocation-based services predict a successful future for these systems and applications. [3]</a:t>
              </a:r>
            </a:p>
          </p:txBody>
        </p:sp>
      </p:grpSp>
      <p:sp>
        <p:nvSpPr>
          <p:cNvPr id="33" name="TextBox 32">
            <a:extLst>
              <a:ext uri="{FF2B5EF4-FFF2-40B4-BE49-F238E27FC236}">
                <a16:creationId xmlns:a16="http://schemas.microsoft.com/office/drawing/2014/main" id="{1D17B315-8178-6357-D68D-8148602239D1}"/>
              </a:ext>
            </a:extLst>
          </p:cNvPr>
          <p:cNvSpPr txBox="1"/>
          <p:nvPr/>
        </p:nvSpPr>
        <p:spPr>
          <a:xfrm>
            <a:off x="161164" y="9558392"/>
            <a:ext cx="9858820" cy="738664"/>
          </a:xfrm>
          <a:prstGeom prst="rect">
            <a:avLst/>
          </a:prstGeom>
          <a:noFill/>
        </p:spPr>
        <p:txBody>
          <a:bodyPr wrap="square">
            <a:spAutoFit/>
          </a:bodyPr>
          <a:lstStyle/>
          <a:p>
            <a:pPr>
              <a:spcBef>
                <a:spcPct val="0"/>
              </a:spcBef>
            </a:pPr>
            <a:r>
              <a:rPr lang="en-US" sz="1400" dirty="0">
                <a:latin typeface="TT Fors" panose="020B0604020202020204" charset="0"/>
              </a:rPr>
              <a:t>2.  Link, J. A. B., Smith, P., Viol, N., &amp; </a:t>
            </a:r>
            <a:r>
              <a:rPr lang="en-US" sz="1400" dirty="0" err="1">
                <a:latin typeface="TT Fors" panose="020B0604020202020204" charset="0"/>
              </a:rPr>
              <a:t>Wehrle</a:t>
            </a:r>
            <a:r>
              <a:rPr lang="en-US" sz="1400" dirty="0">
                <a:latin typeface="TT Fors" panose="020B0604020202020204" charset="0"/>
              </a:rPr>
              <a:t>, K. (2011). </a:t>
            </a:r>
            <a:r>
              <a:rPr lang="en-US" sz="1400" i="1" dirty="0" err="1">
                <a:latin typeface="TT Fors" panose="020B0604020202020204" charset="0"/>
              </a:rPr>
              <a:t>FootPath</a:t>
            </a:r>
            <a:r>
              <a:rPr lang="en-US" sz="1400" i="1" dirty="0">
                <a:latin typeface="TT Fors" panose="020B0604020202020204" charset="0"/>
              </a:rPr>
              <a:t>: Accurate map-based indoor navigation using smartphones. 2011 International Conference on Indoor Positioning and Indoor Navigation.</a:t>
            </a:r>
            <a:r>
              <a:rPr lang="en-US" sz="1400" dirty="0">
                <a:latin typeface="TT Fors" panose="020B0604020202020204" charset="0"/>
              </a:rPr>
              <a:t> doi:10.1109/ipin.2011.6071934 </a:t>
            </a:r>
            <a:endParaRPr lang="en-US" sz="1400" dirty="0">
              <a:solidFill>
                <a:srgbClr val="000000"/>
              </a:solidFill>
              <a:latin typeface="TT Fors" panose="020B0604020202020204" charset="0"/>
            </a:endParaRPr>
          </a:p>
        </p:txBody>
      </p:sp>
      <p:sp>
        <p:nvSpPr>
          <p:cNvPr id="43" name="TextBox 42">
            <a:extLst>
              <a:ext uri="{FF2B5EF4-FFF2-40B4-BE49-F238E27FC236}">
                <a16:creationId xmlns:a16="http://schemas.microsoft.com/office/drawing/2014/main" id="{9B64E704-0F36-646C-2D16-67CAD389AA0D}"/>
              </a:ext>
            </a:extLst>
          </p:cNvPr>
          <p:cNvSpPr txBox="1"/>
          <p:nvPr/>
        </p:nvSpPr>
        <p:spPr>
          <a:xfrm>
            <a:off x="10709719" y="5572271"/>
            <a:ext cx="704039" cy="1323439"/>
          </a:xfrm>
          <a:prstGeom prst="rect">
            <a:avLst/>
          </a:prstGeom>
          <a:noFill/>
        </p:spPr>
        <p:txBody>
          <a:bodyPr wrap="none" rtlCol="0">
            <a:spAutoFit/>
          </a:bodyPr>
          <a:lstStyle/>
          <a:p>
            <a:r>
              <a:rPr lang="en-US" sz="8000" dirty="0"/>
              <a:t>4</a:t>
            </a:r>
          </a:p>
        </p:txBody>
      </p:sp>
      <p:sp>
        <p:nvSpPr>
          <p:cNvPr id="47" name="TextBox 46">
            <a:extLst>
              <a:ext uri="{FF2B5EF4-FFF2-40B4-BE49-F238E27FC236}">
                <a16:creationId xmlns:a16="http://schemas.microsoft.com/office/drawing/2014/main" id="{7E4C2E48-6E4B-8EA8-829C-1C22067B7DBC}"/>
              </a:ext>
            </a:extLst>
          </p:cNvPr>
          <p:cNvSpPr txBox="1"/>
          <p:nvPr/>
        </p:nvSpPr>
        <p:spPr>
          <a:xfrm>
            <a:off x="161164" y="9094782"/>
            <a:ext cx="9974530" cy="523220"/>
          </a:xfrm>
          <a:prstGeom prst="rect">
            <a:avLst/>
          </a:prstGeom>
          <a:noFill/>
        </p:spPr>
        <p:txBody>
          <a:bodyPr wrap="square">
            <a:spAutoFit/>
          </a:bodyPr>
          <a:lstStyle/>
          <a:p>
            <a:pPr>
              <a:spcBef>
                <a:spcPct val="0"/>
              </a:spcBef>
            </a:pPr>
            <a:r>
              <a:rPr lang="en-US" sz="1400" dirty="0">
                <a:solidFill>
                  <a:srgbClr val="000000"/>
                </a:solidFill>
                <a:latin typeface="TT Fors" panose="020B0604020202020204" charset="0"/>
              </a:rPr>
              <a:t>1.  Liu, L., &amp; </a:t>
            </a:r>
            <a:r>
              <a:rPr lang="en-US" sz="1400" dirty="0" err="1">
                <a:solidFill>
                  <a:srgbClr val="000000"/>
                </a:solidFill>
                <a:latin typeface="TT Fors" panose="020B0604020202020204" charset="0"/>
              </a:rPr>
              <a:t>Zlatanova</a:t>
            </a:r>
            <a:r>
              <a:rPr lang="en-US" sz="1400" dirty="0">
                <a:solidFill>
                  <a:srgbClr val="000000"/>
                </a:solidFill>
                <a:latin typeface="TT Fors" panose="020B0604020202020204" charset="0"/>
              </a:rPr>
              <a:t>, S. (2011). A" door-to-door" path-finding approach for indoor navigation. Proceedings Gi4DM 2011:</a:t>
            </a:r>
          </a:p>
          <a:p>
            <a:pPr>
              <a:spcBef>
                <a:spcPct val="0"/>
              </a:spcBef>
            </a:pPr>
            <a:r>
              <a:rPr lang="en-US" sz="1400" dirty="0">
                <a:solidFill>
                  <a:srgbClr val="000000"/>
                </a:solidFill>
                <a:latin typeface="TT Fors" panose="020B0604020202020204" charset="0"/>
              </a:rPr>
              <a:t> </a:t>
            </a:r>
            <a:r>
              <a:rPr lang="en-US" sz="1400" dirty="0" err="1">
                <a:solidFill>
                  <a:srgbClr val="000000"/>
                </a:solidFill>
                <a:latin typeface="TT Fors" panose="020B0604020202020204" charset="0"/>
              </a:rPr>
              <a:t>GeoInformation</a:t>
            </a:r>
            <a:r>
              <a:rPr lang="en-US" sz="1400" dirty="0">
                <a:solidFill>
                  <a:srgbClr val="000000"/>
                </a:solidFill>
                <a:latin typeface="TT Fors" panose="020B0604020202020204" charset="0"/>
              </a:rPr>
              <a:t> for Disaster  Management, Antalya, Turkey, 3-8 May 2011.</a:t>
            </a:r>
          </a:p>
        </p:txBody>
      </p:sp>
      <p:sp>
        <p:nvSpPr>
          <p:cNvPr id="49" name="TextBox 48">
            <a:extLst>
              <a:ext uri="{FF2B5EF4-FFF2-40B4-BE49-F238E27FC236}">
                <a16:creationId xmlns:a16="http://schemas.microsoft.com/office/drawing/2014/main" id="{CAC92A7E-FF76-AD27-6FE7-6E68C6F1989F}"/>
              </a:ext>
            </a:extLst>
          </p:cNvPr>
          <p:cNvSpPr txBox="1"/>
          <p:nvPr/>
        </p:nvSpPr>
        <p:spPr>
          <a:xfrm>
            <a:off x="10375184" y="9194645"/>
            <a:ext cx="7751651" cy="738664"/>
          </a:xfrm>
          <a:prstGeom prst="rect">
            <a:avLst/>
          </a:prstGeom>
          <a:noFill/>
        </p:spPr>
        <p:txBody>
          <a:bodyPr wrap="square">
            <a:spAutoFit/>
          </a:bodyPr>
          <a:lstStyle/>
          <a:p>
            <a:r>
              <a:rPr lang="en-US" sz="1400" b="0" i="0" dirty="0">
                <a:solidFill>
                  <a:schemeClr val="tx1">
                    <a:lumMod val="85000"/>
                    <a:lumOff val="15000"/>
                  </a:schemeClr>
                </a:solidFill>
                <a:effectLst/>
                <a:latin typeface="HelveticaNeue Regular"/>
              </a:rPr>
              <a:t>3. J. Á. B. Link, P. Smith, N. Viol and K. </a:t>
            </a:r>
            <a:r>
              <a:rPr lang="en-US" sz="1400" b="0" i="0" dirty="0" err="1">
                <a:solidFill>
                  <a:schemeClr val="tx1">
                    <a:lumMod val="85000"/>
                    <a:lumOff val="15000"/>
                  </a:schemeClr>
                </a:solidFill>
                <a:effectLst/>
                <a:latin typeface="HelveticaNeue Regular"/>
              </a:rPr>
              <a:t>Wehrle</a:t>
            </a:r>
            <a:r>
              <a:rPr lang="en-US" sz="1400" b="0" i="0" dirty="0">
                <a:solidFill>
                  <a:schemeClr val="tx1">
                    <a:lumMod val="85000"/>
                    <a:lumOff val="15000"/>
                  </a:schemeClr>
                </a:solidFill>
                <a:effectLst/>
                <a:latin typeface="HelveticaNeue Regular"/>
              </a:rPr>
              <a:t>, "</a:t>
            </a:r>
            <a:r>
              <a:rPr lang="en-US" sz="1400" b="0" i="0" dirty="0" err="1">
                <a:solidFill>
                  <a:schemeClr val="tx1">
                    <a:lumMod val="85000"/>
                    <a:lumOff val="15000"/>
                  </a:schemeClr>
                </a:solidFill>
                <a:effectLst/>
                <a:latin typeface="HelveticaNeue Regular"/>
              </a:rPr>
              <a:t>FootPath</a:t>
            </a:r>
            <a:r>
              <a:rPr lang="en-US" sz="1400" b="0" i="0" dirty="0">
                <a:solidFill>
                  <a:schemeClr val="tx1">
                    <a:lumMod val="85000"/>
                    <a:lumOff val="15000"/>
                  </a:schemeClr>
                </a:solidFill>
                <a:effectLst/>
                <a:latin typeface="HelveticaNeue Regular"/>
              </a:rPr>
              <a:t>: Accurate map-based indoor navigation using smartphones," 2011 International Conference on Indoor Positioning and Indoor Navigation, Guimaraes, Portugal, 2011, pp. 1-8, </a:t>
            </a:r>
            <a:r>
              <a:rPr lang="en-US" sz="1400" b="0" i="0" dirty="0" err="1">
                <a:solidFill>
                  <a:schemeClr val="tx1">
                    <a:lumMod val="85000"/>
                    <a:lumOff val="15000"/>
                  </a:schemeClr>
                </a:solidFill>
                <a:effectLst/>
                <a:latin typeface="HelveticaNeue Regular"/>
              </a:rPr>
              <a:t>doi</a:t>
            </a:r>
            <a:r>
              <a:rPr lang="en-US" sz="1400" b="0" i="0" dirty="0">
                <a:solidFill>
                  <a:schemeClr val="tx1">
                    <a:lumMod val="85000"/>
                    <a:lumOff val="15000"/>
                  </a:schemeClr>
                </a:solidFill>
                <a:effectLst/>
                <a:latin typeface="HelveticaNeue Regular"/>
              </a:rPr>
              <a:t>: 10.1109/IPIN.2011.6071934.</a:t>
            </a:r>
            <a:endParaRPr lang="en-US" sz="1400" dirty="0">
              <a:solidFill>
                <a:schemeClr val="tx1">
                  <a:lumMod val="85000"/>
                  <a:lumOff val="15000"/>
                </a:schemeClr>
              </a:solidFill>
              <a:latin typeface="TT For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B69F5DF-8876-431D-98CD-F806B257AF12}"/>
              </a:ext>
            </a:extLst>
          </p:cNvPr>
          <p:cNvPicPr>
            <a:picLocks noChangeAspect="1"/>
          </p:cNvPicPr>
          <p:nvPr/>
        </p:nvPicPr>
        <p:blipFill>
          <a:blip r:embed="rId2"/>
          <a:srcRect/>
          <a:stretch>
            <a:fillRect/>
          </a:stretch>
        </p:blipFill>
        <p:spPr>
          <a:xfrm>
            <a:off x="4545818" y="6217120"/>
            <a:ext cx="1874610" cy="2167179"/>
          </a:xfrm>
          <a:prstGeom prst="rect">
            <a:avLst/>
          </a:prstGeom>
        </p:spPr>
      </p:pic>
      <p:pic>
        <p:nvPicPr>
          <p:cNvPr id="12" name="Picture 3">
            <a:extLst>
              <a:ext uri="{FF2B5EF4-FFF2-40B4-BE49-F238E27FC236}">
                <a16:creationId xmlns:a16="http://schemas.microsoft.com/office/drawing/2014/main" id="{2E2C950D-D79F-B987-8296-1490D10656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08521" y="6036267"/>
            <a:ext cx="2189214" cy="1885461"/>
          </a:xfrm>
          <a:prstGeom prst="rect">
            <a:avLst/>
          </a:prstGeom>
        </p:spPr>
      </p:pic>
      <p:sp>
        <p:nvSpPr>
          <p:cNvPr id="13" name="TextBox 4">
            <a:extLst>
              <a:ext uri="{FF2B5EF4-FFF2-40B4-BE49-F238E27FC236}">
                <a16:creationId xmlns:a16="http://schemas.microsoft.com/office/drawing/2014/main" id="{39EAA599-E37C-5471-C883-5D482D5E8221}"/>
              </a:ext>
            </a:extLst>
          </p:cNvPr>
          <p:cNvSpPr txBox="1"/>
          <p:nvPr/>
        </p:nvSpPr>
        <p:spPr>
          <a:xfrm>
            <a:off x="6671364" y="848308"/>
            <a:ext cx="4727478" cy="660400"/>
          </a:xfrm>
          <a:prstGeom prst="rect">
            <a:avLst/>
          </a:prstGeom>
        </p:spPr>
        <p:txBody>
          <a:bodyPr lIns="0" tIns="0" rIns="0" bIns="0" rtlCol="0" anchor="t">
            <a:spAutoFit/>
          </a:bodyPr>
          <a:lstStyle/>
          <a:p>
            <a:pPr algn="ctr">
              <a:lnSpc>
                <a:spcPts val="5000"/>
              </a:lnSpc>
            </a:pPr>
            <a:r>
              <a:rPr lang="en-US" sz="5000" spc="-250">
                <a:solidFill>
                  <a:srgbClr val="000000"/>
                </a:solidFill>
                <a:latin typeface="TT Norms Bold"/>
              </a:rPr>
              <a:t>Observation</a:t>
            </a:r>
          </a:p>
        </p:txBody>
      </p:sp>
      <p:sp>
        <p:nvSpPr>
          <p:cNvPr id="14" name="TextBox 5">
            <a:extLst>
              <a:ext uri="{FF2B5EF4-FFF2-40B4-BE49-F238E27FC236}">
                <a16:creationId xmlns:a16="http://schemas.microsoft.com/office/drawing/2014/main" id="{7E842BFE-FB0B-6587-C9EE-5600B6FB04E5}"/>
              </a:ext>
            </a:extLst>
          </p:cNvPr>
          <p:cNvSpPr txBox="1"/>
          <p:nvPr/>
        </p:nvSpPr>
        <p:spPr>
          <a:xfrm>
            <a:off x="1509521" y="2455461"/>
            <a:ext cx="7947204" cy="1099185"/>
          </a:xfrm>
          <a:prstGeom prst="rect">
            <a:avLst/>
          </a:prstGeom>
        </p:spPr>
        <p:txBody>
          <a:bodyPr lIns="0" tIns="0" rIns="0" bIns="0" rtlCol="0" anchor="t">
            <a:spAutoFit/>
          </a:bodyPr>
          <a:lstStyle/>
          <a:p>
            <a:pPr marL="453388" lvl="1" indent="-226694" algn="just">
              <a:lnSpc>
                <a:spcPts val="2939"/>
              </a:lnSpc>
              <a:buFont typeface="Arial"/>
              <a:buChar char="•"/>
            </a:pPr>
            <a:r>
              <a:rPr lang="en-US" sz="2099" dirty="0">
                <a:solidFill>
                  <a:srgbClr val="545454"/>
                </a:solidFill>
                <a:latin typeface="TT Fors"/>
              </a:rPr>
              <a:t>there are not enough access points or beacons installed in an indoor space, the accuracy of the location data collected will be limited.</a:t>
            </a:r>
          </a:p>
        </p:txBody>
      </p:sp>
      <p:sp>
        <p:nvSpPr>
          <p:cNvPr id="15" name="TextBox 6">
            <a:extLst>
              <a:ext uri="{FF2B5EF4-FFF2-40B4-BE49-F238E27FC236}">
                <a16:creationId xmlns:a16="http://schemas.microsoft.com/office/drawing/2014/main" id="{C39938D4-B696-4C16-2F1B-DB6063F74B07}"/>
              </a:ext>
            </a:extLst>
          </p:cNvPr>
          <p:cNvSpPr txBox="1"/>
          <p:nvPr/>
        </p:nvSpPr>
        <p:spPr>
          <a:xfrm>
            <a:off x="10307281" y="3933132"/>
            <a:ext cx="7318389" cy="356235"/>
          </a:xfrm>
          <a:prstGeom prst="rect">
            <a:avLst/>
          </a:prstGeom>
        </p:spPr>
        <p:txBody>
          <a:bodyPr lIns="0" tIns="0" rIns="0" bIns="0" rtlCol="0" anchor="t">
            <a:spAutoFit/>
          </a:bodyPr>
          <a:lstStyle/>
          <a:p>
            <a:pPr marL="453388" lvl="1" indent="-226694" algn="just">
              <a:lnSpc>
                <a:spcPts val="2939"/>
              </a:lnSpc>
              <a:buFont typeface="Arial"/>
              <a:buChar char="•"/>
            </a:pPr>
            <a:r>
              <a:rPr lang="en-US" sz="2099">
                <a:solidFill>
                  <a:srgbClr val="545454"/>
                </a:solidFill>
                <a:latin typeface="TT Fors"/>
              </a:rPr>
              <a:t>Bluetooth has a limited range of about 10 meters.</a:t>
            </a:r>
          </a:p>
        </p:txBody>
      </p:sp>
      <p:sp>
        <p:nvSpPr>
          <p:cNvPr id="16" name="TextBox 7">
            <a:extLst>
              <a:ext uri="{FF2B5EF4-FFF2-40B4-BE49-F238E27FC236}">
                <a16:creationId xmlns:a16="http://schemas.microsoft.com/office/drawing/2014/main" id="{8E1EA221-C23A-95F1-C838-53D284318741}"/>
              </a:ext>
            </a:extLst>
          </p:cNvPr>
          <p:cNvSpPr txBox="1"/>
          <p:nvPr/>
        </p:nvSpPr>
        <p:spPr>
          <a:xfrm>
            <a:off x="1509521" y="3933132"/>
            <a:ext cx="7947204" cy="727710"/>
          </a:xfrm>
          <a:prstGeom prst="rect">
            <a:avLst/>
          </a:prstGeom>
        </p:spPr>
        <p:txBody>
          <a:bodyPr lIns="0" tIns="0" rIns="0" bIns="0" rtlCol="0" anchor="t">
            <a:spAutoFit/>
          </a:bodyPr>
          <a:lstStyle/>
          <a:p>
            <a:pPr marL="453388" lvl="1" indent="-226694" algn="just">
              <a:lnSpc>
                <a:spcPts val="2939"/>
              </a:lnSpc>
              <a:buFont typeface="Arial"/>
              <a:buChar char="•"/>
            </a:pPr>
            <a:r>
              <a:rPr lang="en-US" sz="2099" dirty="0">
                <a:solidFill>
                  <a:srgbClr val="545454"/>
                </a:solidFill>
                <a:latin typeface="TT Fors"/>
              </a:rPr>
              <a:t>it is difficult to deploy </a:t>
            </a:r>
            <a:r>
              <a:rPr lang="en-US" sz="2099" dirty="0" err="1">
                <a:solidFill>
                  <a:srgbClr val="545454"/>
                </a:solidFill>
                <a:latin typeface="TT Fors"/>
              </a:rPr>
              <a:t>wifi</a:t>
            </a:r>
            <a:r>
              <a:rPr lang="en-US" sz="2099" dirty="0">
                <a:solidFill>
                  <a:srgbClr val="545454"/>
                </a:solidFill>
                <a:latin typeface="TT Fors"/>
              </a:rPr>
              <a:t> technologies and its not user-friendly.</a:t>
            </a:r>
          </a:p>
        </p:txBody>
      </p:sp>
      <p:sp>
        <p:nvSpPr>
          <p:cNvPr id="17" name="TextBox 8">
            <a:extLst>
              <a:ext uri="{FF2B5EF4-FFF2-40B4-BE49-F238E27FC236}">
                <a16:creationId xmlns:a16="http://schemas.microsoft.com/office/drawing/2014/main" id="{CE09EDCF-3334-BA7A-A074-8BF8681E6887}"/>
              </a:ext>
            </a:extLst>
          </p:cNvPr>
          <p:cNvSpPr txBox="1"/>
          <p:nvPr/>
        </p:nvSpPr>
        <p:spPr>
          <a:xfrm>
            <a:off x="10307281" y="4548187"/>
            <a:ext cx="7318389" cy="727710"/>
          </a:xfrm>
          <a:prstGeom prst="rect">
            <a:avLst/>
          </a:prstGeom>
        </p:spPr>
        <p:txBody>
          <a:bodyPr lIns="0" tIns="0" rIns="0" bIns="0" rtlCol="0" anchor="t">
            <a:spAutoFit/>
          </a:bodyPr>
          <a:lstStyle/>
          <a:p>
            <a:pPr marL="453388" lvl="1" indent="-226694" algn="just">
              <a:lnSpc>
                <a:spcPts val="2939"/>
              </a:lnSpc>
              <a:buFont typeface="Arial"/>
              <a:buChar char="•"/>
            </a:pPr>
            <a:r>
              <a:rPr lang="en-US" sz="2099">
                <a:solidFill>
                  <a:srgbClr val="545454"/>
                </a:solidFill>
                <a:latin typeface="TT Fors"/>
              </a:rPr>
              <a:t> it difficult to accurately track the location of a user within a large indoor space.</a:t>
            </a:r>
          </a:p>
        </p:txBody>
      </p:sp>
      <p:sp>
        <p:nvSpPr>
          <p:cNvPr id="18" name="TextBox 9">
            <a:extLst>
              <a:ext uri="{FF2B5EF4-FFF2-40B4-BE49-F238E27FC236}">
                <a16:creationId xmlns:a16="http://schemas.microsoft.com/office/drawing/2014/main" id="{BE4BB72E-748E-6596-12F5-5671D9A0A1FD}"/>
              </a:ext>
            </a:extLst>
          </p:cNvPr>
          <p:cNvSpPr txBox="1"/>
          <p:nvPr/>
        </p:nvSpPr>
        <p:spPr>
          <a:xfrm>
            <a:off x="1509521" y="4946332"/>
            <a:ext cx="7947204" cy="356235"/>
          </a:xfrm>
          <a:prstGeom prst="rect">
            <a:avLst/>
          </a:prstGeom>
        </p:spPr>
        <p:txBody>
          <a:bodyPr lIns="0" tIns="0" rIns="0" bIns="0" rtlCol="0" anchor="t">
            <a:spAutoFit/>
          </a:bodyPr>
          <a:lstStyle/>
          <a:p>
            <a:pPr marL="453388" lvl="1" indent="-226694" algn="just">
              <a:lnSpc>
                <a:spcPts val="2939"/>
              </a:lnSpc>
              <a:buFont typeface="Arial"/>
              <a:buChar char="•"/>
            </a:pPr>
            <a:r>
              <a:rPr lang="en-US" sz="2099" dirty="0">
                <a:solidFill>
                  <a:srgbClr val="545454"/>
                </a:solidFill>
                <a:latin typeface="TT Fors"/>
              </a:rPr>
              <a:t>It's not cost-efficient.</a:t>
            </a:r>
          </a:p>
        </p:txBody>
      </p:sp>
      <p:sp>
        <p:nvSpPr>
          <p:cNvPr id="19" name="TextBox 10">
            <a:extLst>
              <a:ext uri="{FF2B5EF4-FFF2-40B4-BE49-F238E27FC236}">
                <a16:creationId xmlns:a16="http://schemas.microsoft.com/office/drawing/2014/main" id="{FDC112D0-7C2A-3BB5-9A2B-E74B134DABC6}"/>
              </a:ext>
            </a:extLst>
          </p:cNvPr>
          <p:cNvSpPr txBox="1"/>
          <p:nvPr/>
        </p:nvSpPr>
        <p:spPr>
          <a:xfrm>
            <a:off x="3832400" y="9258867"/>
            <a:ext cx="10965335" cy="359650"/>
          </a:xfrm>
          <a:prstGeom prst="rect">
            <a:avLst/>
          </a:prstGeom>
        </p:spPr>
        <p:txBody>
          <a:bodyPr wrap="square" lIns="0" tIns="0" rIns="0" bIns="0" rtlCol="0" anchor="t">
            <a:spAutoFit/>
          </a:bodyPr>
          <a:lstStyle/>
          <a:p>
            <a:pPr marL="226694" lvl="1" algn="just">
              <a:lnSpc>
                <a:spcPts val="2939"/>
              </a:lnSpc>
            </a:pPr>
            <a:r>
              <a:rPr lang="en-US" sz="2099" b="1" dirty="0">
                <a:solidFill>
                  <a:srgbClr val="FF0000"/>
                </a:solidFill>
                <a:latin typeface="TT Fors"/>
              </a:rPr>
              <a:t>Main think is that the data collection is not easy in the indoor navigation system.</a:t>
            </a:r>
          </a:p>
        </p:txBody>
      </p:sp>
      <p:sp>
        <p:nvSpPr>
          <p:cNvPr id="2" name="TextBox 9">
            <a:extLst>
              <a:ext uri="{FF2B5EF4-FFF2-40B4-BE49-F238E27FC236}">
                <a16:creationId xmlns:a16="http://schemas.microsoft.com/office/drawing/2014/main" id="{5643661B-D813-1D98-C28F-A6264AC88DAC}"/>
              </a:ext>
            </a:extLst>
          </p:cNvPr>
          <p:cNvSpPr txBox="1"/>
          <p:nvPr/>
        </p:nvSpPr>
        <p:spPr>
          <a:xfrm>
            <a:off x="1509521" y="5305847"/>
            <a:ext cx="7947204" cy="731547"/>
          </a:xfrm>
          <a:prstGeom prst="rect">
            <a:avLst/>
          </a:prstGeom>
        </p:spPr>
        <p:txBody>
          <a:bodyPr wrap="square" lIns="0" tIns="0" rIns="0" bIns="0" rtlCol="0" anchor="t">
            <a:spAutoFit/>
          </a:bodyPr>
          <a:lstStyle/>
          <a:p>
            <a:pPr marL="453388" lvl="1" indent="-226694" algn="just">
              <a:lnSpc>
                <a:spcPts val="2939"/>
              </a:lnSpc>
              <a:buFont typeface="Arial"/>
              <a:buChar char="•"/>
            </a:pPr>
            <a:r>
              <a:rPr lang="en-US" sz="2099" dirty="0">
                <a:solidFill>
                  <a:srgbClr val="545454"/>
                </a:solidFill>
                <a:latin typeface="TT Fors"/>
              </a:rPr>
              <a:t>Other technologies such as ultra-wideband (UWB), RFID, RSSI.</a:t>
            </a:r>
          </a:p>
        </p:txBody>
      </p:sp>
    </p:spTree>
    <p:extLst>
      <p:ext uri="{BB962C8B-B14F-4D97-AF65-F5344CB8AC3E}">
        <p14:creationId xmlns:p14="http://schemas.microsoft.com/office/powerpoint/2010/main" val="2146290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B55DC9DE-1614-DFB2-C825-B65DF4B8DCC4}"/>
              </a:ext>
            </a:extLst>
          </p:cNvPr>
          <p:cNvPicPr>
            <a:picLocks noChangeAspect="1"/>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6663">
            <a:off x="-3836119" y="-2836342"/>
            <a:ext cx="9060993" cy="7169511"/>
          </a:xfrm>
          <a:prstGeom prst="rect">
            <a:avLst/>
          </a:prstGeom>
        </p:spPr>
      </p:pic>
      <p:pic>
        <p:nvPicPr>
          <p:cNvPr id="2" name="Picture 4">
            <a:extLst>
              <a:ext uri="{FF2B5EF4-FFF2-40B4-BE49-F238E27FC236}">
                <a16:creationId xmlns:a16="http://schemas.microsoft.com/office/drawing/2014/main" id="{26DE44EE-C42E-1E38-A334-8B29664D1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930087" y="-11318"/>
            <a:ext cx="4886230" cy="10179645"/>
          </a:xfrm>
          <a:prstGeom prst="rect">
            <a:avLst/>
          </a:prstGeom>
        </p:spPr>
      </p:pic>
      <p:pic>
        <p:nvPicPr>
          <p:cNvPr id="2050" name="Picture 2" descr="Measure linear acceleration along X, Y, and Z axes in m/s2 - Simulink">
            <a:extLst>
              <a:ext uri="{FF2B5EF4-FFF2-40B4-BE49-F238E27FC236}">
                <a16:creationId xmlns:a16="http://schemas.microsoft.com/office/drawing/2014/main" id="{3115D4F9-F120-4E3C-3663-ED37CA62D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99515" y="2351633"/>
            <a:ext cx="2777030" cy="27770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5BBFC7-746E-E9D4-E1EC-894FA625A2B3}"/>
              </a:ext>
            </a:extLst>
          </p:cNvPr>
          <p:cNvSpPr txBox="1"/>
          <p:nvPr/>
        </p:nvSpPr>
        <p:spPr>
          <a:xfrm>
            <a:off x="2657892" y="5944049"/>
            <a:ext cx="6899888" cy="2246769"/>
          </a:xfrm>
          <a:prstGeom prst="rect">
            <a:avLst/>
          </a:prstGeom>
          <a:noFill/>
        </p:spPr>
        <p:txBody>
          <a:bodyPr wrap="square">
            <a:spAutoFit/>
          </a:bodyPr>
          <a:lstStyle/>
          <a:p>
            <a:r>
              <a:rPr lang="en-US" sz="2800" dirty="0">
                <a:latin typeface="TT Fors" panose="020B0604020202020204" charset="0"/>
              </a:rPr>
              <a:t>1.Ubiquity </a:t>
            </a:r>
          </a:p>
          <a:p>
            <a:r>
              <a:rPr lang="en-US" sz="2800" dirty="0">
                <a:latin typeface="TT Fors" panose="020B0604020202020204" charset="0"/>
              </a:rPr>
              <a:t>2.Low cost    </a:t>
            </a:r>
          </a:p>
          <a:p>
            <a:r>
              <a:rPr lang="en-US" sz="2800" dirty="0">
                <a:latin typeface="TT Fors" panose="020B0604020202020204" charset="0"/>
              </a:rPr>
              <a:t>3. User familiarity   </a:t>
            </a:r>
          </a:p>
          <a:p>
            <a:r>
              <a:rPr lang="en-US" sz="2800" dirty="0">
                <a:latin typeface="TT Fors" panose="020B0604020202020204" charset="0"/>
              </a:rPr>
              <a:t>4. Versatility </a:t>
            </a:r>
          </a:p>
          <a:p>
            <a:r>
              <a:rPr lang="en-US" sz="2800" dirty="0">
                <a:latin typeface="TT Fors" panose="020B0604020202020204" charset="0"/>
              </a:rPr>
              <a:t>5 .No additional hardware required</a:t>
            </a:r>
          </a:p>
        </p:txBody>
      </p:sp>
      <p:sp>
        <p:nvSpPr>
          <p:cNvPr id="8" name="TextBox 21">
            <a:extLst>
              <a:ext uri="{FF2B5EF4-FFF2-40B4-BE49-F238E27FC236}">
                <a16:creationId xmlns:a16="http://schemas.microsoft.com/office/drawing/2014/main" id="{9BC17AFC-63EB-61A3-9BA2-AF5CBA46BE8F}"/>
              </a:ext>
            </a:extLst>
          </p:cNvPr>
          <p:cNvSpPr txBox="1"/>
          <p:nvPr/>
        </p:nvSpPr>
        <p:spPr>
          <a:xfrm>
            <a:off x="914400" y="571500"/>
            <a:ext cx="11498624" cy="619400"/>
          </a:xfrm>
          <a:prstGeom prst="rect">
            <a:avLst/>
          </a:prstGeom>
        </p:spPr>
        <p:txBody>
          <a:bodyPr wrap="square" lIns="0" tIns="0" rIns="0" bIns="0" rtlCol="0" anchor="t">
            <a:spAutoFit/>
          </a:bodyPr>
          <a:lstStyle/>
          <a:p>
            <a:pPr algn="ctr">
              <a:lnSpc>
                <a:spcPts val="5000"/>
              </a:lnSpc>
            </a:pPr>
            <a:r>
              <a:rPr lang="en-US" sz="3600" spc="-250" dirty="0">
                <a:solidFill>
                  <a:srgbClr val="000000"/>
                </a:solidFill>
                <a:latin typeface="TT Norms Bold"/>
              </a:rPr>
              <a:t>Indoor Navigation Using Android Sensors for Navigation:</a:t>
            </a:r>
          </a:p>
        </p:txBody>
      </p:sp>
      <p:sp>
        <p:nvSpPr>
          <p:cNvPr id="9" name="TextBox 21">
            <a:extLst>
              <a:ext uri="{FF2B5EF4-FFF2-40B4-BE49-F238E27FC236}">
                <a16:creationId xmlns:a16="http://schemas.microsoft.com/office/drawing/2014/main" id="{6316043B-4C39-9CA6-F6C1-AE7889D0437B}"/>
              </a:ext>
            </a:extLst>
          </p:cNvPr>
          <p:cNvSpPr txBox="1"/>
          <p:nvPr/>
        </p:nvSpPr>
        <p:spPr>
          <a:xfrm>
            <a:off x="1586308" y="4768805"/>
            <a:ext cx="5347892" cy="619400"/>
          </a:xfrm>
          <a:prstGeom prst="rect">
            <a:avLst/>
          </a:prstGeom>
        </p:spPr>
        <p:txBody>
          <a:bodyPr wrap="square" lIns="0" tIns="0" rIns="0" bIns="0" rtlCol="0" anchor="t">
            <a:spAutoFit/>
          </a:bodyPr>
          <a:lstStyle/>
          <a:p>
            <a:pPr>
              <a:lnSpc>
                <a:spcPts val="5000"/>
              </a:lnSpc>
            </a:pPr>
            <a:r>
              <a:rPr lang="en-US" sz="3600" spc="-250" dirty="0">
                <a:solidFill>
                  <a:srgbClr val="000000"/>
                </a:solidFill>
                <a:latin typeface="TT Norms Bold"/>
              </a:rPr>
              <a:t>Why Use Android Sensors ?</a:t>
            </a:r>
          </a:p>
        </p:txBody>
      </p:sp>
      <p:sp>
        <p:nvSpPr>
          <p:cNvPr id="11" name="TextBox 10">
            <a:extLst>
              <a:ext uri="{FF2B5EF4-FFF2-40B4-BE49-F238E27FC236}">
                <a16:creationId xmlns:a16="http://schemas.microsoft.com/office/drawing/2014/main" id="{A4EE0FC4-034B-B7EB-2BF6-04480941BEB7}"/>
              </a:ext>
            </a:extLst>
          </p:cNvPr>
          <p:cNvSpPr txBox="1"/>
          <p:nvPr/>
        </p:nvSpPr>
        <p:spPr>
          <a:xfrm>
            <a:off x="2678798" y="1750615"/>
            <a:ext cx="3505199" cy="2246769"/>
          </a:xfrm>
          <a:prstGeom prst="rect">
            <a:avLst/>
          </a:prstGeom>
          <a:noFill/>
        </p:spPr>
        <p:txBody>
          <a:bodyPr wrap="square">
            <a:spAutoFit/>
          </a:bodyPr>
          <a:lstStyle/>
          <a:p>
            <a:pPr marL="342900" indent="-342900">
              <a:buAutoNum type="arabicPeriod"/>
            </a:pPr>
            <a:r>
              <a:rPr lang="en-US" sz="2800" kern="1200" dirty="0">
                <a:solidFill>
                  <a:srgbClr val="000000"/>
                </a:solidFill>
                <a:effectLst/>
                <a:latin typeface="TT Fors" panose="020B0604020202020204" charset="0"/>
              </a:rPr>
              <a:t>Accelerometer    </a:t>
            </a:r>
          </a:p>
          <a:p>
            <a:pPr marL="342900" indent="-342900">
              <a:buAutoNum type="arabicPeriod" startAt="2"/>
            </a:pPr>
            <a:r>
              <a:rPr lang="en-US" sz="2800" kern="1200" dirty="0">
                <a:solidFill>
                  <a:srgbClr val="000000"/>
                </a:solidFill>
                <a:effectLst/>
                <a:latin typeface="TT Fors" panose="020B0604020202020204" charset="0"/>
              </a:rPr>
              <a:t>Gyroscope    </a:t>
            </a:r>
          </a:p>
          <a:p>
            <a:pPr marL="342900" indent="-342900">
              <a:buAutoNum type="arabicPeriod" startAt="3"/>
            </a:pPr>
            <a:r>
              <a:rPr lang="en-US" sz="2800" kern="1200" dirty="0">
                <a:solidFill>
                  <a:srgbClr val="000000"/>
                </a:solidFill>
                <a:effectLst/>
                <a:latin typeface="TT Fors" panose="020B0604020202020204" charset="0"/>
              </a:rPr>
              <a:t>Magnetometer</a:t>
            </a:r>
          </a:p>
          <a:p>
            <a:pPr marL="342900" indent="-342900">
              <a:buAutoNum type="arabicPeriod" startAt="3"/>
            </a:pPr>
            <a:r>
              <a:rPr lang="en-US" sz="2800" kern="1200" dirty="0">
                <a:solidFill>
                  <a:srgbClr val="000000"/>
                </a:solidFill>
                <a:effectLst/>
                <a:latin typeface="TT Fors" panose="020B0604020202020204" charset="0"/>
              </a:rPr>
              <a:t>Barometer</a:t>
            </a:r>
          </a:p>
          <a:p>
            <a:pPr marL="342900" indent="-342900">
              <a:buAutoNum type="arabicPeriod" startAt="3"/>
            </a:pPr>
            <a:r>
              <a:rPr lang="en-US" sz="2800" kern="1200" dirty="0">
                <a:solidFill>
                  <a:srgbClr val="000000"/>
                </a:solidFill>
                <a:effectLst/>
                <a:latin typeface="TT Fors" panose="020B0604020202020204" charset="0"/>
              </a:rPr>
              <a:t>Proximity</a:t>
            </a:r>
            <a:endParaRPr lang="en-US" sz="2800" dirty="0">
              <a:latin typeface="TT Fors" panose="020B0604020202020204" charset="0"/>
            </a:endParaRPr>
          </a:p>
        </p:txBody>
      </p:sp>
      <p:pic>
        <p:nvPicPr>
          <p:cNvPr id="1026" name="Picture 2" descr="Gyroscope - Wikipedia">
            <a:extLst>
              <a:ext uri="{FF2B5EF4-FFF2-40B4-BE49-F238E27FC236}">
                <a16:creationId xmlns:a16="http://schemas.microsoft.com/office/drawing/2014/main" id="{3D4F351C-003B-6112-48D2-B93B64DF8E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27882" y="2695392"/>
            <a:ext cx="2912041" cy="21840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rometer png images | PNGEgg">
            <a:extLst>
              <a:ext uri="{FF2B5EF4-FFF2-40B4-BE49-F238E27FC236}">
                <a16:creationId xmlns:a16="http://schemas.microsoft.com/office/drawing/2014/main" id="{CE38A077-1489-0F88-E0BC-E052A60B60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44900" y="6213310"/>
            <a:ext cx="2428567" cy="24285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a:extLst>
              <a:ext uri="{FF2B5EF4-FFF2-40B4-BE49-F238E27FC236}">
                <a16:creationId xmlns:a16="http://schemas.microsoft.com/office/drawing/2014/main" id="{BEF8B1D2-8DE8-E3A1-F199-012B31FA7A7B}"/>
              </a:ext>
            </a:extLst>
          </p:cNvPr>
          <p:cNvPicPr>
            <a:picLocks noChangeAspect="1"/>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6663">
            <a:off x="10137437" y="3842837"/>
            <a:ext cx="9060993" cy="7169511"/>
          </a:xfrm>
          <a:prstGeom prst="rect">
            <a:avLst/>
          </a:prstGeom>
        </p:spPr>
      </p:pic>
    </p:spTree>
    <p:extLst>
      <p:ext uri="{BB962C8B-B14F-4D97-AF65-F5344CB8AC3E}">
        <p14:creationId xmlns:p14="http://schemas.microsoft.com/office/powerpoint/2010/main" val="418341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7885">
            <a:off x="7077146" y="48616"/>
            <a:ext cx="12324256" cy="9751567"/>
          </a:xfrm>
          <a:prstGeom prst="rect">
            <a:avLst/>
          </a:prstGeom>
        </p:spPr>
      </p:pic>
      <p:grpSp>
        <p:nvGrpSpPr>
          <p:cNvPr id="3" name="Group 3"/>
          <p:cNvGrpSpPr/>
          <p:nvPr/>
        </p:nvGrpSpPr>
        <p:grpSpPr>
          <a:xfrm rot="5400000">
            <a:off x="8340686" y="2154548"/>
            <a:ext cx="1606627" cy="934444"/>
            <a:chOff x="0" y="0"/>
            <a:chExt cx="593122" cy="344971"/>
          </a:xfrm>
        </p:grpSpPr>
        <p:sp>
          <p:nvSpPr>
            <p:cNvPr id="4" name="Freeform 4"/>
            <p:cNvSpPr/>
            <p:nvPr/>
          </p:nvSpPr>
          <p:spPr>
            <a:xfrm>
              <a:off x="0" y="0"/>
              <a:ext cx="593122" cy="344971"/>
            </a:xfrm>
            <a:custGeom>
              <a:avLst/>
              <a:gdLst/>
              <a:ahLst/>
              <a:cxnLst/>
              <a:rect l="l" t="t" r="r" b="b"/>
              <a:pathLst>
                <a:path w="593122" h="344971">
                  <a:moveTo>
                    <a:pt x="0" y="0"/>
                  </a:moveTo>
                  <a:lnTo>
                    <a:pt x="389922" y="0"/>
                  </a:lnTo>
                  <a:lnTo>
                    <a:pt x="593122" y="172485"/>
                  </a:lnTo>
                  <a:lnTo>
                    <a:pt x="389922" y="344971"/>
                  </a:lnTo>
                  <a:lnTo>
                    <a:pt x="0" y="344971"/>
                  </a:lnTo>
                  <a:lnTo>
                    <a:pt x="203200" y="172485"/>
                  </a:lnTo>
                  <a:lnTo>
                    <a:pt x="0" y="0"/>
                  </a:lnTo>
                  <a:close/>
                </a:path>
              </a:pathLst>
            </a:custGeom>
            <a:solidFill>
              <a:srgbClr val="2F2933"/>
            </a:solidFill>
          </p:spPr>
        </p:sp>
        <p:sp>
          <p:nvSpPr>
            <p:cNvPr id="5" name="TextBox 5"/>
            <p:cNvSpPr txBox="1"/>
            <p:nvPr/>
          </p:nvSpPr>
          <p:spPr>
            <a:xfrm>
              <a:off x="177800" y="-57150"/>
              <a:ext cx="558800" cy="46355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rot="5400000">
            <a:off x="8340686" y="3374245"/>
            <a:ext cx="1606627" cy="934444"/>
            <a:chOff x="0" y="0"/>
            <a:chExt cx="593122" cy="344971"/>
          </a:xfrm>
        </p:grpSpPr>
        <p:sp>
          <p:nvSpPr>
            <p:cNvPr id="7" name="Freeform 7"/>
            <p:cNvSpPr/>
            <p:nvPr/>
          </p:nvSpPr>
          <p:spPr>
            <a:xfrm>
              <a:off x="0" y="0"/>
              <a:ext cx="593122" cy="344971"/>
            </a:xfrm>
            <a:custGeom>
              <a:avLst/>
              <a:gdLst/>
              <a:ahLst/>
              <a:cxnLst/>
              <a:rect l="l" t="t" r="r" b="b"/>
              <a:pathLst>
                <a:path w="593122" h="344971">
                  <a:moveTo>
                    <a:pt x="0" y="0"/>
                  </a:moveTo>
                  <a:lnTo>
                    <a:pt x="389922" y="0"/>
                  </a:lnTo>
                  <a:lnTo>
                    <a:pt x="593122" y="172485"/>
                  </a:lnTo>
                  <a:lnTo>
                    <a:pt x="389922" y="344971"/>
                  </a:lnTo>
                  <a:lnTo>
                    <a:pt x="0" y="344971"/>
                  </a:lnTo>
                  <a:lnTo>
                    <a:pt x="203200" y="172485"/>
                  </a:lnTo>
                  <a:lnTo>
                    <a:pt x="0" y="0"/>
                  </a:lnTo>
                  <a:close/>
                </a:path>
              </a:pathLst>
            </a:custGeom>
            <a:solidFill>
              <a:srgbClr val="2F2933"/>
            </a:solidFill>
          </p:spPr>
        </p:sp>
        <p:sp>
          <p:nvSpPr>
            <p:cNvPr id="8" name="TextBox 8"/>
            <p:cNvSpPr txBox="1"/>
            <p:nvPr/>
          </p:nvSpPr>
          <p:spPr>
            <a:xfrm>
              <a:off x="177800" y="-57150"/>
              <a:ext cx="558800" cy="46355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rot="5400000">
            <a:off x="8340686" y="4593941"/>
            <a:ext cx="1606627" cy="934444"/>
            <a:chOff x="0" y="0"/>
            <a:chExt cx="593122" cy="344971"/>
          </a:xfrm>
        </p:grpSpPr>
        <p:sp>
          <p:nvSpPr>
            <p:cNvPr id="10" name="Freeform 10"/>
            <p:cNvSpPr/>
            <p:nvPr/>
          </p:nvSpPr>
          <p:spPr>
            <a:xfrm>
              <a:off x="0" y="0"/>
              <a:ext cx="593122" cy="344971"/>
            </a:xfrm>
            <a:custGeom>
              <a:avLst/>
              <a:gdLst/>
              <a:ahLst/>
              <a:cxnLst/>
              <a:rect l="l" t="t" r="r" b="b"/>
              <a:pathLst>
                <a:path w="593122" h="344971">
                  <a:moveTo>
                    <a:pt x="0" y="0"/>
                  </a:moveTo>
                  <a:lnTo>
                    <a:pt x="389922" y="0"/>
                  </a:lnTo>
                  <a:lnTo>
                    <a:pt x="593122" y="172485"/>
                  </a:lnTo>
                  <a:lnTo>
                    <a:pt x="389922" y="344971"/>
                  </a:lnTo>
                  <a:lnTo>
                    <a:pt x="0" y="344971"/>
                  </a:lnTo>
                  <a:lnTo>
                    <a:pt x="203200" y="172485"/>
                  </a:lnTo>
                  <a:lnTo>
                    <a:pt x="0" y="0"/>
                  </a:lnTo>
                  <a:close/>
                </a:path>
              </a:pathLst>
            </a:custGeom>
            <a:solidFill>
              <a:srgbClr val="2F2933"/>
            </a:solidFill>
          </p:spPr>
        </p:sp>
        <p:sp>
          <p:nvSpPr>
            <p:cNvPr id="11" name="TextBox 11"/>
            <p:cNvSpPr txBox="1"/>
            <p:nvPr/>
          </p:nvSpPr>
          <p:spPr>
            <a:xfrm>
              <a:off x="177800" y="-57150"/>
              <a:ext cx="558800" cy="46355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rot="5400000">
            <a:off x="8340686" y="5813638"/>
            <a:ext cx="1606627" cy="934444"/>
            <a:chOff x="0" y="0"/>
            <a:chExt cx="593122" cy="344971"/>
          </a:xfrm>
        </p:grpSpPr>
        <p:sp>
          <p:nvSpPr>
            <p:cNvPr id="13" name="Freeform 13"/>
            <p:cNvSpPr/>
            <p:nvPr/>
          </p:nvSpPr>
          <p:spPr>
            <a:xfrm>
              <a:off x="0" y="0"/>
              <a:ext cx="593122" cy="344971"/>
            </a:xfrm>
            <a:custGeom>
              <a:avLst/>
              <a:gdLst/>
              <a:ahLst/>
              <a:cxnLst/>
              <a:rect l="l" t="t" r="r" b="b"/>
              <a:pathLst>
                <a:path w="593122" h="344971">
                  <a:moveTo>
                    <a:pt x="0" y="0"/>
                  </a:moveTo>
                  <a:lnTo>
                    <a:pt x="389922" y="0"/>
                  </a:lnTo>
                  <a:lnTo>
                    <a:pt x="593122" y="172485"/>
                  </a:lnTo>
                  <a:lnTo>
                    <a:pt x="389922" y="344971"/>
                  </a:lnTo>
                  <a:lnTo>
                    <a:pt x="0" y="344971"/>
                  </a:lnTo>
                  <a:lnTo>
                    <a:pt x="203200" y="172485"/>
                  </a:lnTo>
                  <a:lnTo>
                    <a:pt x="0" y="0"/>
                  </a:lnTo>
                  <a:close/>
                </a:path>
              </a:pathLst>
            </a:custGeom>
            <a:solidFill>
              <a:srgbClr val="2F2933"/>
            </a:solidFill>
          </p:spPr>
        </p:sp>
        <p:sp>
          <p:nvSpPr>
            <p:cNvPr id="14" name="TextBox 14"/>
            <p:cNvSpPr txBox="1"/>
            <p:nvPr/>
          </p:nvSpPr>
          <p:spPr>
            <a:xfrm>
              <a:off x="177800" y="-57150"/>
              <a:ext cx="558800" cy="46355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rot="5400000">
            <a:off x="8340686" y="7033335"/>
            <a:ext cx="1606627" cy="934444"/>
            <a:chOff x="0" y="0"/>
            <a:chExt cx="593122" cy="344971"/>
          </a:xfrm>
        </p:grpSpPr>
        <p:sp>
          <p:nvSpPr>
            <p:cNvPr id="16" name="Freeform 16"/>
            <p:cNvSpPr/>
            <p:nvPr/>
          </p:nvSpPr>
          <p:spPr>
            <a:xfrm>
              <a:off x="0" y="0"/>
              <a:ext cx="593122" cy="344971"/>
            </a:xfrm>
            <a:custGeom>
              <a:avLst/>
              <a:gdLst/>
              <a:ahLst/>
              <a:cxnLst/>
              <a:rect l="l" t="t" r="r" b="b"/>
              <a:pathLst>
                <a:path w="593122" h="344971">
                  <a:moveTo>
                    <a:pt x="0" y="0"/>
                  </a:moveTo>
                  <a:lnTo>
                    <a:pt x="389922" y="0"/>
                  </a:lnTo>
                  <a:lnTo>
                    <a:pt x="593122" y="172485"/>
                  </a:lnTo>
                  <a:lnTo>
                    <a:pt x="389922" y="344971"/>
                  </a:lnTo>
                  <a:lnTo>
                    <a:pt x="0" y="344971"/>
                  </a:lnTo>
                  <a:lnTo>
                    <a:pt x="203200" y="172485"/>
                  </a:lnTo>
                  <a:lnTo>
                    <a:pt x="0" y="0"/>
                  </a:lnTo>
                  <a:close/>
                </a:path>
              </a:pathLst>
            </a:custGeom>
            <a:solidFill>
              <a:srgbClr val="2F2933"/>
            </a:solidFill>
          </p:spPr>
        </p:sp>
        <p:sp>
          <p:nvSpPr>
            <p:cNvPr id="17" name="TextBox 17"/>
            <p:cNvSpPr txBox="1"/>
            <p:nvPr/>
          </p:nvSpPr>
          <p:spPr>
            <a:xfrm>
              <a:off x="177800" y="-57150"/>
              <a:ext cx="558800" cy="46355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rot="5400000">
            <a:off x="8340686" y="8253031"/>
            <a:ext cx="1606627" cy="934444"/>
            <a:chOff x="0" y="0"/>
            <a:chExt cx="593122" cy="344971"/>
          </a:xfrm>
        </p:grpSpPr>
        <p:sp>
          <p:nvSpPr>
            <p:cNvPr id="19" name="Freeform 19"/>
            <p:cNvSpPr/>
            <p:nvPr/>
          </p:nvSpPr>
          <p:spPr>
            <a:xfrm>
              <a:off x="0" y="0"/>
              <a:ext cx="593122" cy="344971"/>
            </a:xfrm>
            <a:custGeom>
              <a:avLst/>
              <a:gdLst/>
              <a:ahLst/>
              <a:cxnLst/>
              <a:rect l="l" t="t" r="r" b="b"/>
              <a:pathLst>
                <a:path w="593122" h="344971">
                  <a:moveTo>
                    <a:pt x="0" y="0"/>
                  </a:moveTo>
                  <a:lnTo>
                    <a:pt x="389922" y="0"/>
                  </a:lnTo>
                  <a:lnTo>
                    <a:pt x="593122" y="172485"/>
                  </a:lnTo>
                  <a:lnTo>
                    <a:pt x="389922" y="344971"/>
                  </a:lnTo>
                  <a:lnTo>
                    <a:pt x="0" y="344971"/>
                  </a:lnTo>
                  <a:lnTo>
                    <a:pt x="203200" y="172485"/>
                  </a:lnTo>
                  <a:lnTo>
                    <a:pt x="0" y="0"/>
                  </a:lnTo>
                  <a:close/>
                </a:path>
              </a:pathLst>
            </a:custGeom>
            <a:solidFill>
              <a:srgbClr val="2F2933"/>
            </a:solidFill>
          </p:spPr>
        </p:sp>
        <p:sp>
          <p:nvSpPr>
            <p:cNvPr id="20" name="TextBox 20"/>
            <p:cNvSpPr txBox="1"/>
            <p:nvPr/>
          </p:nvSpPr>
          <p:spPr>
            <a:xfrm>
              <a:off x="177800" y="-57150"/>
              <a:ext cx="558800" cy="463550"/>
            </a:xfrm>
            <a:prstGeom prst="rect">
              <a:avLst/>
            </a:prstGeom>
          </p:spPr>
          <p:txBody>
            <a:bodyPr lIns="50800" tIns="50800" rIns="50800" bIns="50800" rtlCol="0" anchor="ctr"/>
            <a:lstStyle/>
            <a:p>
              <a:pPr algn="ctr">
                <a:lnSpc>
                  <a:spcPts val="3359"/>
                </a:lnSpc>
              </a:pPr>
              <a:endParaRPr/>
            </a:p>
          </p:txBody>
        </p:sp>
      </p:grpSp>
      <p:pic>
        <p:nvPicPr>
          <p:cNvPr id="21" name="Picture 21"/>
          <p:cNvPicPr>
            <a:picLocks noChangeAspect="1"/>
          </p:cNvPicPr>
          <p:nvPr/>
        </p:nvPicPr>
        <p:blipFill>
          <a:blip r:embed="rId2">
            <a:alphaModFix amt="10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63337">
            <a:off x="-5759733" y="7114905"/>
            <a:ext cx="9060993" cy="7169511"/>
          </a:xfrm>
          <a:prstGeom prst="rect">
            <a:avLst/>
          </a:prstGeom>
        </p:spPr>
      </p:pic>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57003" y="0"/>
            <a:ext cx="4886230" cy="10179645"/>
          </a:xfrm>
          <a:prstGeom prst="rect">
            <a:avLst/>
          </a:prstGeom>
        </p:spPr>
      </p:pic>
      <p:sp>
        <p:nvSpPr>
          <p:cNvPr id="24" name="TextBox 24"/>
          <p:cNvSpPr txBox="1"/>
          <p:nvPr/>
        </p:nvSpPr>
        <p:spPr>
          <a:xfrm>
            <a:off x="6834651" y="4702831"/>
            <a:ext cx="1832602" cy="537845"/>
          </a:xfrm>
          <a:prstGeom prst="rect">
            <a:avLst/>
          </a:prstGeom>
        </p:spPr>
        <p:txBody>
          <a:bodyPr lIns="0" tIns="0" rIns="0" bIns="0" rtlCol="0" anchor="t">
            <a:spAutoFit/>
          </a:bodyPr>
          <a:lstStyle/>
          <a:p>
            <a:pPr algn="ctr">
              <a:lnSpc>
                <a:spcPts val="4480"/>
              </a:lnSpc>
            </a:pPr>
            <a:r>
              <a:rPr lang="en-US" sz="3200" spc="102">
                <a:solidFill>
                  <a:srgbClr val="FFFFFF"/>
                </a:solidFill>
                <a:latin typeface="Barlow Bold"/>
              </a:rPr>
              <a:t>Step 1</a:t>
            </a:r>
          </a:p>
        </p:txBody>
      </p:sp>
      <p:sp>
        <p:nvSpPr>
          <p:cNvPr id="25" name="TextBox 25"/>
          <p:cNvSpPr txBox="1"/>
          <p:nvPr/>
        </p:nvSpPr>
        <p:spPr>
          <a:xfrm>
            <a:off x="6891801" y="7107027"/>
            <a:ext cx="1832602" cy="537845"/>
          </a:xfrm>
          <a:prstGeom prst="rect">
            <a:avLst/>
          </a:prstGeom>
        </p:spPr>
        <p:txBody>
          <a:bodyPr lIns="0" tIns="0" rIns="0" bIns="0" rtlCol="0" anchor="t">
            <a:spAutoFit/>
          </a:bodyPr>
          <a:lstStyle/>
          <a:p>
            <a:pPr algn="ctr">
              <a:lnSpc>
                <a:spcPts val="4480"/>
              </a:lnSpc>
            </a:pPr>
            <a:r>
              <a:rPr lang="en-US" sz="3200" spc="102" dirty="0">
                <a:solidFill>
                  <a:srgbClr val="FFFFFF"/>
                </a:solidFill>
                <a:latin typeface="Barlow Bold"/>
              </a:rPr>
              <a:t>Step 1</a:t>
            </a:r>
          </a:p>
        </p:txBody>
      </p:sp>
      <p:sp>
        <p:nvSpPr>
          <p:cNvPr id="48" name="TextBox 48"/>
          <p:cNvSpPr txBox="1"/>
          <p:nvPr/>
        </p:nvSpPr>
        <p:spPr>
          <a:xfrm>
            <a:off x="817840" y="2510935"/>
            <a:ext cx="6451132" cy="286332"/>
          </a:xfrm>
          <a:prstGeom prst="rect">
            <a:avLst/>
          </a:prstGeom>
        </p:spPr>
        <p:txBody>
          <a:bodyPr lIns="0" tIns="0" rIns="0" bIns="0" rtlCol="0" anchor="t">
            <a:spAutoFit/>
          </a:bodyPr>
          <a:lstStyle/>
          <a:p>
            <a:pPr marL="0" lvl="1" indent="0">
              <a:lnSpc>
                <a:spcPts val="2315"/>
              </a:lnSpc>
              <a:spcBef>
                <a:spcPct val="0"/>
              </a:spcBef>
            </a:pPr>
            <a:r>
              <a:rPr lang="en-US" sz="1654">
                <a:solidFill>
                  <a:srgbClr val="FFFFFF"/>
                </a:solidFill>
                <a:latin typeface="Barlow Medium"/>
              </a:rPr>
              <a:t>Business proposals can boost revenues for your firm</a:t>
            </a:r>
          </a:p>
        </p:txBody>
      </p:sp>
      <p:sp>
        <p:nvSpPr>
          <p:cNvPr id="49" name="TextBox 49"/>
          <p:cNvSpPr txBox="1"/>
          <p:nvPr/>
        </p:nvSpPr>
        <p:spPr>
          <a:xfrm>
            <a:off x="808315" y="4948431"/>
            <a:ext cx="6451132" cy="286332"/>
          </a:xfrm>
          <a:prstGeom prst="rect">
            <a:avLst/>
          </a:prstGeom>
        </p:spPr>
        <p:txBody>
          <a:bodyPr lIns="0" tIns="0" rIns="0" bIns="0" rtlCol="0" anchor="t">
            <a:spAutoFit/>
          </a:bodyPr>
          <a:lstStyle/>
          <a:p>
            <a:pPr marL="0" lvl="1" indent="0">
              <a:lnSpc>
                <a:spcPts val="2315"/>
              </a:lnSpc>
              <a:spcBef>
                <a:spcPct val="0"/>
              </a:spcBef>
            </a:pPr>
            <a:r>
              <a:rPr lang="en-US" sz="1654">
                <a:solidFill>
                  <a:srgbClr val="FFFFFF"/>
                </a:solidFill>
                <a:latin typeface="Barlow Medium"/>
              </a:rPr>
              <a:t>Business proposals can boost revenues for your firm</a:t>
            </a:r>
          </a:p>
        </p:txBody>
      </p:sp>
      <p:sp>
        <p:nvSpPr>
          <p:cNvPr id="50" name="TextBox 50"/>
          <p:cNvSpPr txBox="1"/>
          <p:nvPr/>
        </p:nvSpPr>
        <p:spPr>
          <a:xfrm>
            <a:off x="865465" y="7468370"/>
            <a:ext cx="6451132" cy="286332"/>
          </a:xfrm>
          <a:prstGeom prst="rect">
            <a:avLst/>
          </a:prstGeom>
        </p:spPr>
        <p:txBody>
          <a:bodyPr lIns="0" tIns="0" rIns="0" bIns="0" rtlCol="0" anchor="t">
            <a:spAutoFit/>
          </a:bodyPr>
          <a:lstStyle/>
          <a:p>
            <a:pPr marL="0" lvl="1" indent="0">
              <a:lnSpc>
                <a:spcPts val="2315"/>
              </a:lnSpc>
              <a:spcBef>
                <a:spcPct val="0"/>
              </a:spcBef>
            </a:pPr>
            <a:r>
              <a:rPr lang="en-US" sz="1654">
                <a:solidFill>
                  <a:srgbClr val="FFFFFF"/>
                </a:solidFill>
                <a:latin typeface="Barlow Medium"/>
              </a:rPr>
              <a:t>Business proposals can boost revenues for your firm</a:t>
            </a:r>
          </a:p>
        </p:txBody>
      </p:sp>
      <p:pic>
        <p:nvPicPr>
          <p:cNvPr id="72" name="Picture 72"/>
          <p:cNvPicPr>
            <a:picLocks noChangeAspect="1"/>
          </p:cNvPicPr>
          <p:nvPr/>
        </p:nvPicPr>
        <p:blipFill>
          <a:blip r:embed="rId6">
            <a:alphaModFix amt="1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9555766">
            <a:off x="-2626314" y="367457"/>
            <a:ext cx="7315200" cy="1415845"/>
          </a:xfrm>
          <a:prstGeom prst="rect">
            <a:avLst/>
          </a:prstGeom>
        </p:spPr>
      </p:pic>
      <p:pic>
        <p:nvPicPr>
          <p:cNvPr id="73" name="Picture 73"/>
          <p:cNvPicPr>
            <a:picLocks noChangeAspect="1"/>
          </p:cNvPicPr>
          <p:nvPr/>
        </p:nvPicPr>
        <p:blipFill>
          <a:blip r:embed="rId6">
            <a:alphaModFix amt="1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08621">
            <a:off x="13095188" y="8797442"/>
            <a:ext cx="7315200" cy="1415845"/>
          </a:xfrm>
          <a:prstGeom prst="rect">
            <a:avLst/>
          </a:prstGeom>
        </p:spPr>
      </p:pic>
      <p:pic>
        <p:nvPicPr>
          <p:cNvPr id="74" name="Picture 74"/>
          <p:cNvPicPr>
            <a:picLocks noChangeAspect="1"/>
          </p:cNvPicPr>
          <p:nvPr/>
        </p:nvPicPr>
        <p:blipFill>
          <a:blip r:embed="rId8" cstate="print">
            <a:alphaModFix amt="1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787319" y="9339924"/>
            <a:ext cx="449266" cy="689853"/>
          </a:xfrm>
          <a:prstGeom prst="rect">
            <a:avLst/>
          </a:prstGeom>
        </p:spPr>
      </p:pic>
      <p:sp>
        <p:nvSpPr>
          <p:cNvPr id="86" name="TextBox 86"/>
          <p:cNvSpPr txBox="1"/>
          <p:nvPr/>
        </p:nvSpPr>
        <p:spPr>
          <a:xfrm>
            <a:off x="6780261" y="586557"/>
            <a:ext cx="4727478" cy="660400"/>
          </a:xfrm>
          <a:prstGeom prst="rect">
            <a:avLst/>
          </a:prstGeom>
        </p:spPr>
        <p:txBody>
          <a:bodyPr lIns="0" tIns="0" rIns="0" bIns="0" rtlCol="0" anchor="t">
            <a:spAutoFit/>
          </a:bodyPr>
          <a:lstStyle/>
          <a:p>
            <a:pPr algn="ctr">
              <a:lnSpc>
                <a:spcPts val="5000"/>
              </a:lnSpc>
            </a:pPr>
            <a:r>
              <a:rPr lang="en-US" sz="5000" spc="-250" dirty="0">
                <a:solidFill>
                  <a:srgbClr val="000000"/>
                </a:solidFill>
                <a:latin typeface="TT Norms Bold"/>
              </a:rPr>
              <a:t>Objectives </a:t>
            </a:r>
          </a:p>
        </p:txBody>
      </p:sp>
      <p:grpSp>
        <p:nvGrpSpPr>
          <p:cNvPr id="26" name="Group 25">
            <a:extLst>
              <a:ext uri="{FF2B5EF4-FFF2-40B4-BE49-F238E27FC236}">
                <a16:creationId xmlns:a16="http://schemas.microsoft.com/office/drawing/2014/main" id="{2E8D89A4-15FB-4368-B683-5E64AC8C4566}"/>
              </a:ext>
            </a:extLst>
          </p:cNvPr>
          <p:cNvGrpSpPr/>
          <p:nvPr/>
        </p:nvGrpSpPr>
        <p:grpSpPr>
          <a:xfrm>
            <a:off x="304800" y="1939430"/>
            <a:ext cx="8173156" cy="1255473"/>
            <a:chOff x="630470" y="2163037"/>
            <a:chExt cx="7847486" cy="1031866"/>
          </a:xfrm>
        </p:grpSpPr>
        <p:sp>
          <p:nvSpPr>
            <p:cNvPr id="51" name="AutoShape 51"/>
            <p:cNvSpPr/>
            <p:nvPr/>
          </p:nvSpPr>
          <p:spPr>
            <a:xfrm rot="-10800000">
              <a:off x="7268972" y="2658864"/>
              <a:ext cx="737241" cy="0"/>
            </a:xfrm>
            <a:prstGeom prst="line">
              <a:avLst/>
            </a:prstGeom>
            <a:ln w="28575" cap="flat">
              <a:solidFill>
                <a:srgbClr val="182A39"/>
              </a:solidFill>
              <a:prstDash val="solid"/>
              <a:headEnd type="none" w="sm" len="sm"/>
              <a:tailEnd type="none" w="sm" len="sm"/>
            </a:ln>
          </p:spPr>
        </p:sp>
        <p:grpSp>
          <p:nvGrpSpPr>
            <p:cNvPr id="23" name="Group 22">
              <a:extLst>
                <a:ext uri="{FF2B5EF4-FFF2-40B4-BE49-F238E27FC236}">
                  <a16:creationId xmlns:a16="http://schemas.microsoft.com/office/drawing/2014/main" id="{59D44F58-9F5C-5E12-B710-8BDD3B7E2231}"/>
                </a:ext>
              </a:extLst>
            </p:cNvPr>
            <p:cNvGrpSpPr/>
            <p:nvPr/>
          </p:nvGrpSpPr>
          <p:grpSpPr>
            <a:xfrm>
              <a:off x="630470" y="2163037"/>
              <a:ext cx="7847486" cy="1031866"/>
              <a:chOff x="630470" y="2163037"/>
              <a:chExt cx="7847486" cy="1031866"/>
            </a:xfrm>
          </p:grpSpPr>
          <p:grpSp>
            <p:nvGrpSpPr>
              <p:cNvPr id="63" name="Group 63"/>
              <p:cNvGrpSpPr/>
              <p:nvPr/>
            </p:nvGrpSpPr>
            <p:grpSpPr>
              <a:xfrm>
                <a:off x="7733500" y="2273203"/>
                <a:ext cx="744456" cy="744456"/>
                <a:chOff x="0" y="0"/>
                <a:chExt cx="812800" cy="812800"/>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AEF2"/>
                </a:solidFill>
              </p:spPr>
            </p:sp>
            <p:sp>
              <p:nvSpPr>
                <p:cNvPr id="65" name="TextBox 65"/>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80" name="TextBox 80"/>
              <p:cNvSpPr txBox="1"/>
              <p:nvPr/>
            </p:nvSpPr>
            <p:spPr>
              <a:xfrm>
                <a:off x="7817089" y="2391002"/>
                <a:ext cx="577279" cy="431800"/>
              </a:xfrm>
              <a:prstGeom prst="rect">
                <a:avLst/>
              </a:prstGeom>
            </p:spPr>
            <p:txBody>
              <a:bodyPr lIns="0" tIns="0" rIns="0" bIns="0" rtlCol="0" anchor="t">
                <a:spAutoFit/>
              </a:bodyPr>
              <a:lstStyle/>
              <a:p>
                <a:pPr algn="ctr">
                  <a:lnSpc>
                    <a:spcPts val="3499"/>
                  </a:lnSpc>
                </a:pPr>
                <a:r>
                  <a:rPr lang="en-US" sz="2499">
                    <a:solidFill>
                      <a:srgbClr val="182A39"/>
                    </a:solidFill>
                    <a:latin typeface="Barlow Bold"/>
                  </a:rPr>
                  <a:t>1</a:t>
                </a:r>
              </a:p>
            </p:txBody>
          </p:sp>
          <p:sp>
            <p:nvSpPr>
              <p:cNvPr id="87" name="Rectangle: Rounded Corners 86">
                <a:extLst>
                  <a:ext uri="{FF2B5EF4-FFF2-40B4-BE49-F238E27FC236}">
                    <a16:creationId xmlns:a16="http://schemas.microsoft.com/office/drawing/2014/main" id="{08102D2B-07C2-7AB3-D6D6-7F0F9B758FA1}"/>
                  </a:ext>
                </a:extLst>
              </p:cNvPr>
              <p:cNvSpPr/>
              <p:nvPr/>
            </p:nvSpPr>
            <p:spPr>
              <a:xfrm>
                <a:off x="630470" y="2163037"/>
                <a:ext cx="6928018" cy="1031866"/>
              </a:xfrm>
              <a:prstGeom prst="roundRect">
                <a:avLst>
                  <a:gd name="adj" fmla="val 50000"/>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noFill/>
                </a:endParaRPr>
              </a:p>
            </p:txBody>
          </p:sp>
          <p:sp>
            <p:nvSpPr>
              <p:cNvPr id="83" name="TextBox 83"/>
              <p:cNvSpPr txBox="1"/>
              <p:nvPr/>
            </p:nvSpPr>
            <p:spPr>
              <a:xfrm>
                <a:off x="911740" y="2363744"/>
                <a:ext cx="6451132" cy="590239"/>
              </a:xfrm>
              <a:prstGeom prst="rect">
                <a:avLst/>
              </a:prstGeom>
            </p:spPr>
            <p:txBody>
              <a:bodyPr lIns="0" tIns="0" rIns="0" bIns="0" rtlCol="0" anchor="t">
                <a:spAutoFit/>
              </a:bodyPr>
              <a:lstStyle/>
              <a:p>
                <a:pPr marL="0" lvl="1" indent="0">
                  <a:lnSpc>
                    <a:spcPts val="2800"/>
                  </a:lnSpc>
                  <a:spcBef>
                    <a:spcPct val="0"/>
                  </a:spcBef>
                </a:pPr>
                <a:r>
                  <a:rPr lang="en-US" sz="2400" dirty="0">
                    <a:solidFill>
                      <a:srgbClr val="FFFFFF"/>
                    </a:solidFill>
                    <a:latin typeface="Barlow Medium"/>
                  </a:rPr>
                  <a:t>To offer precise and efficient navigation inside a large building or a complicated structure.</a:t>
                </a:r>
              </a:p>
            </p:txBody>
          </p:sp>
        </p:grpSp>
      </p:grpSp>
      <p:grpSp>
        <p:nvGrpSpPr>
          <p:cNvPr id="31" name="Group 30">
            <a:extLst>
              <a:ext uri="{FF2B5EF4-FFF2-40B4-BE49-F238E27FC236}">
                <a16:creationId xmlns:a16="http://schemas.microsoft.com/office/drawing/2014/main" id="{3F87FA4C-CB86-BBFB-6280-1811804F967B}"/>
              </a:ext>
            </a:extLst>
          </p:cNvPr>
          <p:cNvGrpSpPr/>
          <p:nvPr/>
        </p:nvGrpSpPr>
        <p:grpSpPr>
          <a:xfrm>
            <a:off x="9855047" y="8059827"/>
            <a:ext cx="7653390" cy="1031866"/>
            <a:chOff x="9855047" y="8059827"/>
            <a:chExt cx="7653390" cy="1031866"/>
          </a:xfrm>
        </p:grpSpPr>
        <p:grpSp>
          <p:nvGrpSpPr>
            <p:cNvPr id="42" name="Group 42"/>
            <p:cNvGrpSpPr/>
            <p:nvPr/>
          </p:nvGrpSpPr>
          <p:grpSpPr>
            <a:xfrm>
              <a:off x="9855047" y="8232107"/>
              <a:ext cx="744456" cy="744456"/>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E3B8"/>
              </a:solidFill>
            </p:spPr>
          </p:sp>
          <p:sp>
            <p:nvSpPr>
              <p:cNvPr id="44" name="TextBox 44"/>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47" name="AutoShape 47"/>
            <p:cNvSpPr/>
            <p:nvPr/>
          </p:nvSpPr>
          <p:spPr>
            <a:xfrm>
              <a:off x="10599503" y="8590048"/>
              <a:ext cx="243825" cy="0"/>
            </a:xfrm>
            <a:prstGeom prst="line">
              <a:avLst/>
            </a:prstGeom>
            <a:ln w="28575" cap="flat">
              <a:solidFill>
                <a:srgbClr val="182A39"/>
              </a:solidFill>
              <a:prstDash val="solid"/>
              <a:headEnd type="none" w="sm" len="sm"/>
              <a:tailEnd type="none" w="sm" len="sm"/>
            </a:ln>
          </p:spPr>
        </p:sp>
        <p:sp>
          <p:nvSpPr>
            <p:cNvPr id="79" name="TextBox 79"/>
            <p:cNvSpPr txBox="1"/>
            <p:nvPr/>
          </p:nvSpPr>
          <p:spPr>
            <a:xfrm>
              <a:off x="9938635" y="8359860"/>
              <a:ext cx="577279" cy="431800"/>
            </a:xfrm>
            <a:prstGeom prst="rect">
              <a:avLst/>
            </a:prstGeom>
          </p:spPr>
          <p:txBody>
            <a:bodyPr lIns="0" tIns="0" rIns="0" bIns="0" rtlCol="0" anchor="t">
              <a:spAutoFit/>
            </a:bodyPr>
            <a:lstStyle/>
            <a:p>
              <a:pPr algn="ctr">
                <a:lnSpc>
                  <a:spcPts val="3499"/>
                </a:lnSpc>
              </a:pPr>
              <a:r>
                <a:rPr lang="en-US" sz="2499">
                  <a:solidFill>
                    <a:srgbClr val="182A39"/>
                  </a:solidFill>
                  <a:latin typeface="Barlow Bold"/>
                </a:rPr>
                <a:t>6</a:t>
              </a:r>
            </a:p>
          </p:txBody>
        </p:sp>
        <p:sp>
          <p:nvSpPr>
            <p:cNvPr id="92" name="Rectangle: Rounded Corners 91">
              <a:extLst>
                <a:ext uri="{FF2B5EF4-FFF2-40B4-BE49-F238E27FC236}">
                  <a16:creationId xmlns:a16="http://schemas.microsoft.com/office/drawing/2014/main" id="{80BAF810-FB9D-89EF-189C-7D05A972B303}"/>
                </a:ext>
              </a:extLst>
            </p:cNvPr>
            <p:cNvSpPr/>
            <p:nvPr/>
          </p:nvSpPr>
          <p:spPr>
            <a:xfrm>
              <a:off x="10808852" y="8059827"/>
              <a:ext cx="6699585" cy="1031866"/>
            </a:xfrm>
            <a:prstGeom prst="roundRect">
              <a:avLst>
                <a:gd name="adj" fmla="val 50000"/>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noFill/>
              </a:endParaRPr>
            </a:p>
          </p:txBody>
        </p:sp>
        <p:sp>
          <p:nvSpPr>
            <p:cNvPr id="35" name="TextBox 35"/>
            <p:cNvSpPr txBox="1"/>
            <p:nvPr/>
          </p:nvSpPr>
          <p:spPr>
            <a:xfrm>
              <a:off x="11049000" y="8205873"/>
              <a:ext cx="6451132" cy="711200"/>
            </a:xfrm>
            <a:prstGeom prst="rect">
              <a:avLst/>
            </a:prstGeom>
          </p:spPr>
          <p:txBody>
            <a:bodyPr lIns="0" tIns="0" rIns="0" bIns="0" rtlCol="0" anchor="t">
              <a:spAutoFit/>
            </a:bodyPr>
            <a:lstStyle/>
            <a:p>
              <a:pPr marL="0" lvl="1" indent="0">
                <a:lnSpc>
                  <a:spcPts val="2800"/>
                </a:lnSpc>
                <a:spcBef>
                  <a:spcPct val="0"/>
                </a:spcBef>
              </a:pPr>
              <a:r>
                <a:rPr lang="en-US" sz="2400" dirty="0">
                  <a:solidFill>
                    <a:srgbClr val="FFFFFF"/>
                  </a:solidFill>
                  <a:latin typeface="Barlow Medium"/>
                </a:rPr>
                <a:t>To boost security and lower the chance of becoming lost or confused inside the structure.</a:t>
              </a:r>
            </a:p>
          </p:txBody>
        </p:sp>
      </p:grpSp>
      <p:grpSp>
        <p:nvGrpSpPr>
          <p:cNvPr id="27" name="Group 26">
            <a:extLst>
              <a:ext uri="{FF2B5EF4-FFF2-40B4-BE49-F238E27FC236}">
                <a16:creationId xmlns:a16="http://schemas.microsoft.com/office/drawing/2014/main" id="{027BF993-15C2-1FB3-C468-69DA740EA7E3}"/>
              </a:ext>
            </a:extLst>
          </p:cNvPr>
          <p:cNvGrpSpPr/>
          <p:nvPr/>
        </p:nvGrpSpPr>
        <p:grpSpPr>
          <a:xfrm>
            <a:off x="9855047" y="3196771"/>
            <a:ext cx="7701312" cy="1300109"/>
            <a:chOff x="9855047" y="3196772"/>
            <a:chExt cx="7701312" cy="1031866"/>
          </a:xfrm>
        </p:grpSpPr>
        <p:grpSp>
          <p:nvGrpSpPr>
            <p:cNvPr id="36" name="Group 36"/>
            <p:cNvGrpSpPr/>
            <p:nvPr/>
          </p:nvGrpSpPr>
          <p:grpSpPr>
            <a:xfrm>
              <a:off x="9855047" y="3362100"/>
              <a:ext cx="744456" cy="744456"/>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ED9DE"/>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45" name="AutoShape 45"/>
            <p:cNvSpPr/>
            <p:nvPr/>
          </p:nvSpPr>
          <p:spPr>
            <a:xfrm>
              <a:off x="10599503" y="3720040"/>
              <a:ext cx="243825" cy="0"/>
            </a:xfrm>
            <a:prstGeom prst="line">
              <a:avLst/>
            </a:prstGeom>
            <a:ln w="28575" cap="flat">
              <a:solidFill>
                <a:srgbClr val="182A39"/>
              </a:solidFill>
              <a:prstDash val="solid"/>
              <a:headEnd type="none" w="sm" len="sm"/>
              <a:tailEnd type="none" w="sm" len="sm"/>
            </a:ln>
          </p:spPr>
        </p:sp>
        <p:sp>
          <p:nvSpPr>
            <p:cNvPr id="77" name="TextBox 77"/>
            <p:cNvSpPr txBox="1"/>
            <p:nvPr/>
          </p:nvSpPr>
          <p:spPr>
            <a:xfrm>
              <a:off x="9938635" y="3489853"/>
              <a:ext cx="577279" cy="431800"/>
            </a:xfrm>
            <a:prstGeom prst="rect">
              <a:avLst/>
            </a:prstGeom>
          </p:spPr>
          <p:txBody>
            <a:bodyPr lIns="0" tIns="0" rIns="0" bIns="0" rtlCol="0" anchor="t">
              <a:spAutoFit/>
            </a:bodyPr>
            <a:lstStyle/>
            <a:p>
              <a:pPr algn="ctr">
                <a:lnSpc>
                  <a:spcPts val="3499"/>
                </a:lnSpc>
              </a:pPr>
              <a:r>
                <a:rPr lang="en-US" sz="2499">
                  <a:solidFill>
                    <a:srgbClr val="182A39"/>
                  </a:solidFill>
                  <a:latin typeface="Barlow Bold"/>
                </a:rPr>
                <a:t>2</a:t>
              </a:r>
            </a:p>
          </p:txBody>
        </p:sp>
        <p:sp>
          <p:nvSpPr>
            <p:cNvPr id="94" name="Rectangle: Rounded Corners 93">
              <a:extLst>
                <a:ext uri="{FF2B5EF4-FFF2-40B4-BE49-F238E27FC236}">
                  <a16:creationId xmlns:a16="http://schemas.microsoft.com/office/drawing/2014/main" id="{B9950F11-C38C-D787-DD92-FF31A2C0FB74}"/>
                </a:ext>
              </a:extLst>
            </p:cNvPr>
            <p:cNvSpPr/>
            <p:nvPr/>
          </p:nvSpPr>
          <p:spPr>
            <a:xfrm>
              <a:off x="10721415" y="3196772"/>
              <a:ext cx="6699585" cy="1031866"/>
            </a:xfrm>
            <a:prstGeom prst="roundRect">
              <a:avLst>
                <a:gd name="adj" fmla="val 50000"/>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noFill/>
              </a:endParaRPr>
            </a:p>
          </p:txBody>
        </p:sp>
        <p:sp>
          <p:nvSpPr>
            <p:cNvPr id="75" name="TextBox 75"/>
            <p:cNvSpPr txBox="1"/>
            <p:nvPr/>
          </p:nvSpPr>
          <p:spPr>
            <a:xfrm>
              <a:off x="11105227" y="3272823"/>
              <a:ext cx="6451132" cy="879390"/>
            </a:xfrm>
            <a:prstGeom prst="rect">
              <a:avLst/>
            </a:prstGeom>
          </p:spPr>
          <p:txBody>
            <a:bodyPr lIns="0" tIns="0" rIns="0" bIns="0" rtlCol="0" anchor="t">
              <a:spAutoFit/>
            </a:bodyPr>
            <a:lstStyle/>
            <a:p>
              <a:pPr marL="0" lvl="1" indent="0">
                <a:spcBef>
                  <a:spcPct val="0"/>
                </a:spcBef>
              </a:pPr>
              <a:r>
                <a:rPr lang="en-US" sz="2400" dirty="0">
                  <a:solidFill>
                    <a:srgbClr val="FFFFFF"/>
                  </a:solidFill>
                  <a:latin typeface="Barlow Medium"/>
                </a:rPr>
                <a:t>To help visitors who are unfamiliar with the layout of the building, older people, and those with disabilities.</a:t>
              </a:r>
            </a:p>
          </p:txBody>
        </p:sp>
      </p:grpSp>
      <p:grpSp>
        <p:nvGrpSpPr>
          <p:cNvPr id="29" name="Group 28">
            <a:extLst>
              <a:ext uri="{FF2B5EF4-FFF2-40B4-BE49-F238E27FC236}">
                <a16:creationId xmlns:a16="http://schemas.microsoft.com/office/drawing/2014/main" id="{BC90688F-0849-9136-A71B-39F5B24A013B}"/>
              </a:ext>
            </a:extLst>
          </p:cNvPr>
          <p:cNvGrpSpPr/>
          <p:nvPr/>
        </p:nvGrpSpPr>
        <p:grpSpPr>
          <a:xfrm>
            <a:off x="9855047" y="5796321"/>
            <a:ext cx="7565953" cy="1031866"/>
            <a:chOff x="9855047" y="5796321"/>
            <a:chExt cx="7565953" cy="1031866"/>
          </a:xfrm>
        </p:grpSpPr>
        <p:grpSp>
          <p:nvGrpSpPr>
            <p:cNvPr id="39" name="Group 39"/>
            <p:cNvGrpSpPr/>
            <p:nvPr/>
          </p:nvGrpSpPr>
          <p:grpSpPr>
            <a:xfrm>
              <a:off x="9855047" y="5951494"/>
              <a:ext cx="744456" cy="744456"/>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9C50"/>
              </a:solidFill>
            </p:spPr>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46" name="AutoShape 46"/>
            <p:cNvSpPr/>
            <p:nvPr/>
          </p:nvSpPr>
          <p:spPr>
            <a:xfrm>
              <a:off x="10599503" y="6309435"/>
              <a:ext cx="243825" cy="0"/>
            </a:xfrm>
            <a:prstGeom prst="line">
              <a:avLst/>
            </a:prstGeom>
            <a:ln w="28575" cap="flat">
              <a:solidFill>
                <a:srgbClr val="182A39"/>
              </a:solidFill>
              <a:prstDash val="solid"/>
              <a:headEnd type="none" w="sm" len="sm"/>
              <a:tailEnd type="none" w="sm" len="sm"/>
            </a:ln>
          </p:spPr>
        </p:sp>
        <p:sp>
          <p:nvSpPr>
            <p:cNvPr id="78" name="TextBox 78"/>
            <p:cNvSpPr txBox="1"/>
            <p:nvPr/>
          </p:nvSpPr>
          <p:spPr>
            <a:xfrm>
              <a:off x="9938635" y="6079247"/>
              <a:ext cx="577279" cy="431800"/>
            </a:xfrm>
            <a:prstGeom prst="rect">
              <a:avLst/>
            </a:prstGeom>
          </p:spPr>
          <p:txBody>
            <a:bodyPr lIns="0" tIns="0" rIns="0" bIns="0" rtlCol="0" anchor="t">
              <a:spAutoFit/>
            </a:bodyPr>
            <a:lstStyle/>
            <a:p>
              <a:pPr algn="ctr">
                <a:lnSpc>
                  <a:spcPts val="3499"/>
                </a:lnSpc>
              </a:pPr>
              <a:r>
                <a:rPr lang="en-US" sz="2499">
                  <a:solidFill>
                    <a:srgbClr val="182A39"/>
                  </a:solidFill>
                  <a:latin typeface="Barlow Bold"/>
                </a:rPr>
                <a:t>4</a:t>
              </a:r>
            </a:p>
          </p:txBody>
        </p:sp>
        <p:sp>
          <p:nvSpPr>
            <p:cNvPr id="93" name="Rectangle: Rounded Corners 92">
              <a:extLst>
                <a:ext uri="{FF2B5EF4-FFF2-40B4-BE49-F238E27FC236}">
                  <a16:creationId xmlns:a16="http://schemas.microsoft.com/office/drawing/2014/main" id="{174BF3EA-C07E-CBD9-8113-B314D88FF06A}"/>
                </a:ext>
              </a:extLst>
            </p:cNvPr>
            <p:cNvSpPr/>
            <p:nvPr/>
          </p:nvSpPr>
          <p:spPr>
            <a:xfrm>
              <a:off x="10721415" y="5796321"/>
              <a:ext cx="6699585" cy="1031866"/>
            </a:xfrm>
            <a:prstGeom prst="roundRect">
              <a:avLst>
                <a:gd name="adj" fmla="val 50000"/>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noFill/>
              </a:endParaRPr>
            </a:p>
          </p:txBody>
        </p:sp>
        <p:sp>
          <p:nvSpPr>
            <p:cNvPr id="76" name="TextBox 76"/>
            <p:cNvSpPr txBox="1"/>
            <p:nvPr/>
          </p:nvSpPr>
          <p:spPr>
            <a:xfrm>
              <a:off x="10922468" y="5956300"/>
              <a:ext cx="6451132" cy="711200"/>
            </a:xfrm>
            <a:prstGeom prst="rect">
              <a:avLst/>
            </a:prstGeom>
          </p:spPr>
          <p:txBody>
            <a:bodyPr lIns="0" tIns="0" rIns="0" bIns="0" rtlCol="0" anchor="t">
              <a:spAutoFit/>
            </a:bodyPr>
            <a:lstStyle/>
            <a:p>
              <a:pPr marL="0" lvl="1" indent="0">
                <a:lnSpc>
                  <a:spcPts val="2800"/>
                </a:lnSpc>
                <a:spcBef>
                  <a:spcPct val="0"/>
                </a:spcBef>
              </a:pPr>
              <a:r>
                <a:rPr lang="en-US" sz="2400" dirty="0">
                  <a:solidFill>
                    <a:srgbClr val="FFFFFF"/>
                  </a:solidFill>
                  <a:latin typeface="Barlow Medium"/>
                </a:rPr>
                <a:t>To offer a user-friendly interface that is simple to use and comprehend.</a:t>
              </a:r>
            </a:p>
          </p:txBody>
        </p:sp>
      </p:grpSp>
      <p:grpSp>
        <p:nvGrpSpPr>
          <p:cNvPr id="28" name="Group 27">
            <a:extLst>
              <a:ext uri="{FF2B5EF4-FFF2-40B4-BE49-F238E27FC236}">
                <a16:creationId xmlns:a16="http://schemas.microsoft.com/office/drawing/2014/main" id="{400FE8AA-6CE3-E224-DF18-7173A61C389B}"/>
              </a:ext>
            </a:extLst>
          </p:cNvPr>
          <p:cNvGrpSpPr/>
          <p:nvPr/>
        </p:nvGrpSpPr>
        <p:grpSpPr>
          <a:xfrm>
            <a:off x="630469" y="4542291"/>
            <a:ext cx="7837962" cy="1031866"/>
            <a:chOff x="630469" y="4542291"/>
            <a:chExt cx="7837962" cy="1031866"/>
          </a:xfrm>
        </p:grpSpPr>
        <p:sp>
          <p:nvSpPr>
            <p:cNvPr id="52" name="AutoShape 52"/>
            <p:cNvSpPr/>
            <p:nvPr/>
          </p:nvSpPr>
          <p:spPr>
            <a:xfrm rot="-10799999">
              <a:off x="7259447" y="5096360"/>
              <a:ext cx="737241" cy="0"/>
            </a:xfrm>
            <a:prstGeom prst="line">
              <a:avLst/>
            </a:prstGeom>
            <a:ln w="28575" cap="flat">
              <a:solidFill>
                <a:srgbClr val="182A39"/>
              </a:solidFill>
              <a:prstDash val="solid"/>
              <a:headEnd type="none" w="sm" len="sm"/>
              <a:tailEnd type="none" w="sm" len="sm"/>
            </a:ln>
          </p:spPr>
        </p:sp>
        <p:grpSp>
          <p:nvGrpSpPr>
            <p:cNvPr id="66" name="Group 66"/>
            <p:cNvGrpSpPr/>
            <p:nvPr/>
          </p:nvGrpSpPr>
          <p:grpSpPr>
            <a:xfrm>
              <a:off x="7723975" y="4734088"/>
              <a:ext cx="744456" cy="744456"/>
              <a:chOff x="0" y="0"/>
              <a:chExt cx="812800" cy="812800"/>
            </a:xfrm>
          </p:grpSpPr>
          <p:sp>
            <p:nvSpPr>
              <p:cNvPr id="67" name="Freeform 6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6CE6"/>
              </a:solidFill>
            </p:spPr>
          </p:sp>
          <p:sp>
            <p:nvSpPr>
              <p:cNvPr id="68" name="TextBox 68"/>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81" name="TextBox 81"/>
            <p:cNvSpPr txBox="1"/>
            <p:nvPr/>
          </p:nvSpPr>
          <p:spPr>
            <a:xfrm>
              <a:off x="7807564" y="4851887"/>
              <a:ext cx="577279" cy="431800"/>
            </a:xfrm>
            <a:prstGeom prst="rect">
              <a:avLst/>
            </a:prstGeom>
          </p:spPr>
          <p:txBody>
            <a:bodyPr lIns="0" tIns="0" rIns="0" bIns="0" rtlCol="0" anchor="t">
              <a:spAutoFit/>
            </a:bodyPr>
            <a:lstStyle/>
            <a:p>
              <a:pPr algn="ctr">
                <a:lnSpc>
                  <a:spcPts val="3499"/>
                </a:lnSpc>
              </a:pPr>
              <a:r>
                <a:rPr lang="en-US" sz="2499" dirty="0">
                  <a:solidFill>
                    <a:srgbClr val="182A39"/>
                  </a:solidFill>
                  <a:latin typeface="Barlow Bold"/>
                </a:rPr>
                <a:t>3</a:t>
              </a:r>
            </a:p>
          </p:txBody>
        </p:sp>
        <p:sp>
          <p:nvSpPr>
            <p:cNvPr id="90" name="Rectangle: Rounded Corners 89">
              <a:extLst>
                <a:ext uri="{FF2B5EF4-FFF2-40B4-BE49-F238E27FC236}">
                  <a16:creationId xmlns:a16="http://schemas.microsoft.com/office/drawing/2014/main" id="{46DB2C42-5669-6057-3DF4-9FA83FF6B799}"/>
                </a:ext>
              </a:extLst>
            </p:cNvPr>
            <p:cNvSpPr/>
            <p:nvPr/>
          </p:nvSpPr>
          <p:spPr>
            <a:xfrm>
              <a:off x="630469" y="4542291"/>
              <a:ext cx="6928019" cy="1031866"/>
            </a:xfrm>
            <a:prstGeom prst="roundRect">
              <a:avLst>
                <a:gd name="adj" fmla="val 50000"/>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noFill/>
              </a:endParaRPr>
            </a:p>
          </p:txBody>
        </p:sp>
        <p:sp>
          <p:nvSpPr>
            <p:cNvPr id="84" name="TextBox 84"/>
            <p:cNvSpPr txBox="1"/>
            <p:nvPr/>
          </p:nvSpPr>
          <p:spPr>
            <a:xfrm>
              <a:off x="1016468" y="4737100"/>
              <a:ext cx="6451132" cy="711200"/>
            </a:xfrm>
            <a:prstGeom prst="rect">
              <a:avLst/>
            </a:prstGeom>
          </p:spPr>
          <p:txBody>
            <a:bodyPr lIns="0" tIns="0" rIns="0" bIns="0" rtlCol="0" anchor="t">
              <a:spAutoFit/>
            </a:bodyPr>
            <a:lstStyle/>
            <a:p>
              <a:pPr marL="0" lvl="1" indent="0">
                <a:lnSpc>
                  <a:spcPts val="2800"/>
                </a:lnSpc>
                <a:spcBef>
                  <a:spcPct val="0"/>
                </a:spcBef>
              </a:pPr>
              <a:r>
                <a:rPr lang="en-US" sz="2400" dirty="0">
                  <a:solidFill>
                    <a:srgbClr val="FFFFFF"/>
                  </a:solidFill>
                  <a:latin typeface="Barlow Medium"/>
                </a:rPr>
                <a:t>To help users reach their desired destinations with minimum time and effort.</a:t>
              </a:r>
            </a:p>
          </p:txBody>
        </p:sp>
      </p:grpSp>
      <p:grpSp>
        <p:nvGrpSpPr>
          <p:cNvPr id="30" name="Group 29">
            <a:extLst>
              <a:ext uri="{FF2B5EF4-FFF2-40B4-BE49-F238E27FC236}">
                <a16:creationId xmlns:a16="http://schemas.microsoft.com/office/drawing/2014/main" id="{0F8E22AE-7E99-8C5F-85A7-493D2FBF3A73}"/>
              </a:ext>
            </a:extLst>
          </p:cNvPr>
          <p:cNvGrpSpPr/>
          <p:nvPr/>
        </p:nvGrpSpPr>
        <p:grpSpPr>
          <a:xfrm>
            <a:off x="645459" y="6817200"/>
            <a:ext cx="7880122" cy="1542659"/>
            <a:chOff x="645459" y="6817200"/>
            <a:chExt cx="7880122" cy="1542659"/>
          </a:xfrm>
        </p:grpSpPr>
        <p:sp>
          <p:nvSpPr>
            <p:cNvPr id="53" name="AutoShape 53"/>
            <p:cNvSpPr/>
            <p:nvPr/>
          </p:nvSpPr>
          <p:spPr>
            <a:xfrm rot="-10800000">
              <a:off x="7316597" y="7616298"/>
              <a:ext cx="737241" cy="0"/>
            </a:xfrm>
            <a:prstGeom prst="line">
              <a:avLst/>
            </a:prstGeom>
            <a:ln w="28575" cap="flat">
              <a:solidFill>
                <a:srgbClr val="182A39"/>
              </a:solidFill>
              <a:prstDash val="solid"/>
              <a:headEnd type="none" w="sm" len="sm"/>
              <a:tailEnd type="none" w="sm" len="sm"/>
            </a:ln>
          </p:spPr>
        </p:sp>
        <p:grpSp>
          <p:nvGrpSpPr>
            <p:cNvPr id="69" name="Group 69"/>
            <p:cNvGrpSpPr/>
            <p:nvPr/>
          </p:nvGrpSpPr>
          <p:grpSpPr>
            <a:xfrm>
              <a:off x="7781125" y="7254027"/>
              <a:ext cx="744456" cy="744456"/>
              <a:chOff x="0" y="0"/>
              <a:chExt cx="812800" cy="812800"/>
            </a:xfrm>
          </p:grpSpPr>
          <p:sp>
            <p:nvSpPr>
              <p:cNvPr id="70" name="Freeform 7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5757"/>
              </a:solidFill>
            </p:spPr>
          </p:sp>
          <p:sp>
            <p:nvSpPr>
              <p:cNvPr id="71" name="TextBox 71"/>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82" name="TextBox 82"/>
            <p:cNvSpPr txBox="1"/>
            <p:nvPr/>
          </p:nvSpPr>
          <p:spPr>
            <a:xfrm>
              <a:off x="7864714" y="7362301"/>
              <a:ext cx="577279" cy="431800"/>
            </a:xfrm>
            <a:prstGeom prst="rect">
              <a:avLst/>
            </a:prstGeom>
          </p:spPr>
          <p:txBody>
            <a:bodyPr lIns="0" tIns="0" rIns="0" bIns="0" rtlCol="0" anchor="t">
              <a:spAutoFit/>
            </a:bodyPr>
            <a:lstStyle/>
            <a:p>
              <a:pPr algn="ctr">
                <a:lnSpc>
                  <a:spcPts val="3499"/>
                </a:lnSpc>
              </a:pPr>
              <a:r>
                <a:rPr lang="en-US" sz="2499" dirty="0">
                  <a:solidFill>
                    <a:srgbClr val="182A39"/>
                  </a:solidFill>
                  <a:latin typeface="Barlow Bold"/>
                </a:rPr>
                <a:t>5</a:t>
              </a:r>
            </a:p>
          </p:txBody>
        </p:sp>
        <p:sp>
          <p:nvSpPr>
            <p:cNvPr id="91" name="Rectangle: Rounded Corners 90">
              <a:extLst>
                <a:ext uri="{FF2B5EF4-FFF2-40B4-BE49-F238E27FC236}">
                  <a16:creationId xmlns:a16="http://schemas.microsoft.com/office/drawing/2014/main" id="{44DF1CB8-9DC1-0DF7-B33B-1093E3A2CFD2}"/>
                </a:ext>
              </a:extLst>
            </p:cNvPr>
            <p:cNvSpPr/>
            <p:nvPr/>
          </p:nvSpPr>
          <p:spPr>
            <a:xfrm>
              <a:off x="645459" y="6817200"/>
              <a:ext cx="6929861" cy="1542659"/>
            </a:xfrm>
            <a:prstGeom prst="roundRect">
              <a:avLst>
                <a:gd name="adj" fmla="val 50000"/>
              </a:avLst>
            </a:prstGeom>
            <a:solidFill>
              <a:srgbClr val="52525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noFill/>
              </a:endParaRPr>
            </a:p>
          </p:txBody>
        </p:sp>
        <p:sp>
          <p:nvSpPr>
            <p:cNvPr id="85" name="TextBox 85"/>
            <p:cNvSpPr txBox="1"/>
            <p:nvPr/>
          </p:nvSpPr>
          <p:spPr>
            <a:xfrm>
              <a:off x="990600" y="7048500"/>
              <a:ext cx="6566742" cy="1077218"/>
            </a:xfrm>
            <a:prstGeom prst="rect">
              <a:avLst/>
            </a:prstGeom>
          </p:spPr>
          <p:txBody>
            <a:bodyPr wrap="square" lIns="0" tIns="0" rIns="0" bIns="0" rtlCol="0" anchor="t">
              <a:spAutoFit/>
            </a:bodyPr>
            <a:lstStyle/>
            <a:p>
              <a:pPr marL="0" lvl="1" indent="0">
                <a:lnSpc>
                  <a:spcPts val="2800"/>
                </a:lnSpc>
                <a:spcBef>
                  <a:spcPct val="0"/>
                </a:spcBef>
              </a:pPr>
              <a:r>
                <a:rPr lang="en-US" sz="2400" dirty="0">
                  <a:solidFill>
                    <a:srgbClr val="FFFFFF"/>
                  </a:solidFill>
                  <a:latin typeface="Barlow Medium"/>
                </a:rPr>
                <a:t>To provide real-time information of a user about his or her current location inside the indoor and the best route to reach the destination.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anim calcmode="lin" valueType="num">
                                      <p:cBhvr>
                                        <p:cTn id="12" dur="250" fill="hold"/>
                                        <p:tgtEl>
                                          <p:spTgt spid="3"/>
                                        </p:tgtEl>
                                        <p:attrNameLst>
                                          <p:attrName>ppt_x</p:attrName>
                                        </p:attrNameLst>
                                      </p:cBhvr>
                                      <p:tavLst>
                                        <p:tav tm="0">
                                          <p:val>
                                            <p:strVal val="#ppt_x"/>
                                          </p:val>
                                        </p:tav>
                                        <p:tav tm="100000">
                                          <p:val>
                                            <p:strVal val="#ppt_x"/>
                                          </p:val>
                                        </p:tav>
                                      </p:tavLst>
                                    </p:anim>
                                    <p:anim calcmode="lin" valueType="num">
                                      <p:cBhvr>
                                        <p:cTn id="13" dur="250" fill="hold"/>
                                        <p:tgtEl>
                                          <p:spTgt spid="3"/>
                                        </p:tgtEl>
                                        <p:attrNameLst>
                                          <p:attrName>ppt_y</p:attrName>
                                        </p:attrNameLst>
                                      </p:cBhvr>
                                      <p:tavLst>
                                        <p:tav tm="0">
                                          <p:val>
                                            <p:strVal val="#ppt_y-.1"/>
                                          </p:val>
                                        </p:tav>
                                        <p:tav tm="100000">
                                          <p:val>
                                            <p:strVal val="#ppt_y"/>
                                          </p:val>
                                        </p:tav>
                                      </p:tavLst>
                                    </p:anim>
                                  </p:childTnLst>
                                </p:cTn>
                              </p:par>
                              <p:par>
                                <p:cTn id="14" presetID="22" presetClass="entr" presetSubtype="2"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750"/>
                                        <p:tgtEl>
                                          <p:spTgt spid="26"/>
                                        </p:tgtEl>
                                      </p:cBhvr>
                                    </p:animEffect>
                                  </p:childTnLst>
                                </p:cTn>
                              </p:par>
                            </p:childTnLst>
                          </p:cTn>
                        </p:par>
                        <p:par>
                          <p:cTn id="17" fill="hold">
                            <p:stCondLst>
                              <p:cond delay="1250"/>
                            </p:stCondLst>
                            <p:childTnLst>
                              <p:par>
                                <p:cTn id="18" presetID="47"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anim calcmode="lin" valueType="num">
                                      <p:cBhvr>
                                        <p:cTn id="21" dur="250" fill="hold"/>
                                        <p:tgtEl>
                                          <p:spTgt spid="6"/>
                                        </p:tgtEl>
                                        <p:attrNameLst>
                                          <p:attrName>ppt_x</p:attrName>
                                        </p:attrNameLst>
                                      </p:cBhvr>
                                      <p:tavLst>
                                        <p:tav tm="0">
                                          <p:val>
                                            <p:strVal val="#ppt_x"/>
                                          </p:val>
                                        </p:tav>
                                        <p:tav tm="100000">
                                          <p:val>
                                            <p:strVal val="#ppt_x"/>
                                          </p:val>
                                        </p:tav>
                                      </p:tavLst>
                                    </p:anim>
                                    <p:anim calcmode="lin" valueType="num">
                                      <p:cBhvr>
                                        <p:cTn id="22" dur="250" fill="hold"/>
                                        <p:tgtEl>
                                          <p:spTgt spid="6"/>
                                        </p:tgtEl>
                                        <p:attrNameLst>
                                          <p:attrName>ppt_y</p:attrName>
                                        </p:attrNameLst>
                                      </p:cBhvr>
                                      <p:tavLst>
                                        <p:tav tm="0">
                                          <p:val>
                                            <p:strVal val="#ppt_y-.1"/>
                                          </p:val>
                                        </p:tav>
                                        <p:tav tm="100000">
                                          <p:val>
                                            <p:strVal val="#ppt_y"/>
                                          </p:val>
                                        </p:tav>
                                      </p:tavLst>
                                    </p:anim>
                                  </p:childTnLst>
                                </p:cTn>
                              </p:par>
                              <p:par>
                                <p:cTn id="23" presetID="22" presetClass="entr" presetSubtype="8"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750"/>
                                        <p:tgtEl>
                                          <p:spTgt spid="27"/>
                                        </p:tgtEl>
                                      </p:cBhvr>
                                    </p:animEffect>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anim calcmode="lin" valueType="num">
                                      <p:cBhvr>
                                        <p:cTn id="30" dur="250" fill="hold"/>
                                        <p:tgtEl>
                                          <p:spTgt spid="9"/>
                                        </p:tgtEl>
                                        <p:attrNameLst>
                                          <p:attrName>ppt_x</p:attrName>
                                        </p:attrNameLst>
                                      </p:cBhvr>
                                      <p:tavLst>
                                        <p:tav tm="0">
                                          <p:val>
                                            <p:strVal val="#ppt_x"/>
                                          </p:val>
                                        </p:tav>
                                        <p:tav tm="100000">
                                          <p:val>
                                            <p:strVal val="#ppt_x"/>
                                          </p:val>
                                        </p:tav>
                                      </p:tavLst>
                                    </p:anim>
                                    <p:anim calcmode="lin" valueType="num">
                                      <p:cBhvr>
                                        <p:cTn id="31" dur="250" fill="hold"/>
                                        <p:tgtEl>
                                          <p:spTgt spid="9"/>
                                        </p:tgtEl>
                                        <p:attrNameLst>
                                          <p:attrName>ppt_y</p:attrName>
                                        </p:attrNameLst>
                                      </p:cBhvr>
                                      <p:tavLst>
                                        <p:tav tm="0">
                                          <p:val>
                                            <p:strVal val="#ppt_y-.1"/>
                                          </p:val>
                                        </p:tav>
                                        <p:tav tm="100000">
                                          <p:val>
                                            <p:strVal val="#ppt_y"/>
                                          </p:val>
                                        </p:tav>
                                      </p:tavLst>
                                    </p:anim>
                                  </p:childTnLst>
                                </p:cTn>
                              </p:par>
                              <p:par>
                                <p:cTn id="32" presetID="22" presetClass="entr" presetSubtype="2"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750"/>
                                        <p:tgtEl>
                                          <p:spTgt spid="28"/>
                                        </p:tgtEl>
                                      </p:cBhvr>
                                    </p:animEffect>
                                  </p:childTnLst>
                                </p:cTn>
                              </p:par>
                            </p:childTnLst>
                          </p:cTn>
                        </p:par>
                        <p:par>
                          <p:cTn id="35" fill="hold">
                            <p:stCondLst>
                              <p:cond delay="2750"/>
                            </p:stCondLst>
                            <p:childTnLst>
                              <p:par>
                                <p:cTn id="36" presetID="47"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250"/>
                                        <p:tgtEl>
                                          <p:spTgt spid="12"/>
                                        </p:tgtEl>
                                      </p:cBhvr>
                                    </p:animEffect>
                                    <p:anim calcmode="lin" valueType="num">
                                      <p:cBhvr>
                                        <p:cTn id="39" dur="250" fill="hold"/>
                                        <p:tgtEl>
                                          <p:spTgt spid="12"/>
                                        </p:tgtEl>
                                        <p:attrNameLst>
                                          <p:attrName>ppt_x</p:attrName>
                                        </p:attrNameLst>
                                      </p:cBhvr>
                                      <p:tavLst>
                                        <p:tav tm="0">
                                          <p:val>
                                            <p:strVal val="#ppt_x"/>
                                          </p:val>
                                        </p:tav>
                                        <p:tav tm="100000">
                                          <p:val>
                                            <p:strVal val="#ppt_x"/>
                                          </p:val>
                                        </p:tav>
                                      </p:tavLst>
                                    </p:anim>
                                    <p:anim calcmode="lin" valueType="num">
                                      <p:cBhvr>
                                        <p:cTn id="40" dur="250" fill="hold"/>
                                        <p:tgtEl>
                                          <p:spTgt spid="12"/>
                                        </p:tgtEl>
                                        <p:attrNameLst>
                                          <p:attrName>ppt_y</p:attrName>
                                        </p:attrNameLst>
                                      </p:cBhvr>
                                      <p:tavLst>
                                        <p:tav tm="0">
                                          <p:val>
                                            <p:strVal val="#ppt_y-.1"/>
                                          </p:val>
                                        </p:tav>
                                        <p:tav tm="100000">
                                          <p:val>
                                            <p:strVal val="#ppt_y"/>
                                          </p:val>
                                        </p:tav>
                                      </p:tavLst>
                                    </p:anim>
                                  </p:childTnLst>
                                </p:cTn>
                              </p:par>
                              <p:par>
                                <p:cTn id="41" presetID="22" presetClass="entr" presetSubtype="8"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750"/>
                                        <p:tgtEl>
                                          <p:spTgt spid="29"/>
                                        </p:tgtEl>
                                      </p:cBhvr>
                                    </p:animEffect>
                                  </p:childTnLst>
                                </p:cTn>
                              </p:par>
                            </p:childTnLst>
                          </p:cTn>
                        </p:par>
                        <p:par>
                          <p:cTn id="44" fill="hold">
                            <p:stCondLst>
                              <p:cond delay="3500"/>
                            </p:stCondLst>
                            <p:childTnLst>
                              <p:par>
                                <p:cTn id="45" presetID="47"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anim calcmode="lin" valueType="num">
                                      <p:cBhvr>
                                        <p:cTn id="48" dur="250" fill="hold"/>
                                        <p:tgtEl>
                                          <p:spTgt spid="15"/>
                                        </p:tgtEl>
                                        <p:attrNameLst>
                                          <p:attrName>ppt_x</p:attrName>
                                        </p:attrNameLst>
                                      </p:cBhvr>
                                      <p:tavLst>
                                        <p:tav tm="0">
                                          <p:val>
                                            <p:strVal val="#ppt_x"/>
                                          </p:val>
                                        </p:tav>
                                        <p:tav tm="100000">
                                          <p:val>
                                            <p:strVal val="#ppt_x"/>
                                          </p:val>
                                        </p:tav>
                                      </p:tavLst>
                                    </p:anim>
                                    <p:anim calcmode="lin" valueType="num">
                                      <p:cBhvr>
                                        <p:cTn id="49" dur="250" fill="hold"/>
                                        <p:tgtEl>
                                          <p:spTgt spid="15"/>
                                        </p:tgtEl>
                                        <p:attrNameLst>
                                          <p:attrName>ppt_y</p:attrName>
                                        </p:attrNameLst>
                                      </p:cBhvr>
                                      <p:tavLst>
                                        <p:tav tm="0">
                                          <p:val>
                                            <p:strVal val="#ppt_y-.1"/>
                                          </p:val>
                                        </p:tav>
                                        <p:tav tm="100000">
                                          <p:val>
                                            <p:strVal val="#ppt_y"/>
                                          </p:val>
                                        </p:tav>
                                      </p:tavLst>
                                    </p:anim>
                                  </p:childTnLst>
                                </p:cTn>
                              </p:par>
                              <p:par>
                                <p:cTn id="50" presetID="22" presetClass="entr" presetSubtype="2"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right)">
                                      <p:cBhvr>
                                        <p:cTn id="52" dur="750"/>
                                        <p:tgtEl>
                                          <p:spTgt spid="30"/>
                                        </p:tgtEl>
                                      </p:cBhvr>
                                    </p:animEffect>
                                  </p:childTnLst>
                                </p:cTn>
                              </p:par>
                            </p:childTnLst>
                          </p:cTn>
                        </p:par>
                        <p:par>
                          <p:cTn id="53" fill="hold">
                            <p:stCondLst>
                              <p:cond delay="4250"/>
                            </p:stCondLst>
                            <p:childTnLst>
                              <p:par>
                                <p:cTn id="54" presetID="47"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250"/>
                                        <p:tgtEl>
                                          <p:spTgt spid="18"/>
                                        </p:tgtEl>
                                      </p:cBhvr>
                                    </p:animEffect>
                                    <p:anim calcmode="lin" valueType="num">
                                      <p:cBhvr>
                                        <p:cTn id="57" dur="250" fill="hold"/>
                                        <p:tgtEl>
                                          <p:spTgt spid="18"/>
                                        </p:tgtEl>
                                        <p:attrNameLst>
                                          <p:attrName>ppt_x</p:attrName>
                                        </p:attrNameLst>
                                      </p:cBhvr>
                                      <p:tavLst>
                                        <p:tav tm="0">
                                          <p:val>
                                            <p:strVal val="#ppt_x"/>
                                          </p:val>
                                        </p:tav>
                                        <p:tav tm="100000">
                                          <p:val>
                                            <p:strVal val="#ppt_x"/>
                                          </p:val>
                                        </p:tav>
                                      </p:tavLst>
                                    </p:anim>
                                    <p:anim calcmode="lin" valueType="num">
                                      <p:cBhvr>
                                        <p:cTn id="58" dur="250" fill="hold"/>
                                        <p:tgtEl>
                                          <p:spTgt spid="18"/>
                                        </p:tgtEl>
                                        <p:attrNameLst>
                                          <p:attrName>ppt_y</p:attrName>
                                        </p:attrNameLst>
                                      </p:cBhvr>
                                      <p:tavLst>
                                        <p:tav tm="0">
                                          <p:val>
                                            <p:strVal val="#ppt_y-.1"/>
                                          </p:val>
                                        </p:tav>
                                        <p:tav tm="100000">
                                          <p:val>
                                            <p:strVal val="#ppt_y"/>
                                          </p:val>
                                        </p:tav>
                                      </p:tavLst>
                                    </p:anim>
                                  </p:childTnLst>
                                </p:cTn>
                              </p:par>
                              <p:par>
                                <p:cTn id="59" presetID="22" presetClass="entr" presetSubtype="8"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Box 2"/>
          <p:cNvSpPr txBox="1"/>
          <p:nvPr/>
        </p:nvSpPr>
        <p:spPr>
          <a:xfrm>
            <a:off x="8606400" y="4705032"/>
            <a:ext cx="8767200" cy="1231106"/>
          </a:xfrm>
          <a:prstGeom prst="rect">
            <a:avLst/>
          </a:prstGeom>
        </p:spPr>
        <p:txBody>
          <a:bodyPr wrap="square" lIns="0" tIns="0" rIns="0" bIns="0" rtlCol="0" anchor="t">
            <a:spAutoFit/>
          </a:bodyPr>
          <a:lstStyle/>
          <a:p>
            <a:r>
              <a:rPr lang="en-US" sz="4000" spc="-250" dirty="0">
                <a:latin typeface="TT Norms Bold"/>
              </a:rPr>
              <a:t> Dataset</a:t>
            </a:r>
            <a:endParaRPr lang="en-US" sz="4000" spc="-250" dirty="0">
              <a:solidFill>
                <a:schemeClr val="bg1"/>
              </a:solidFill>
              <a:latin typeface="TT Norms Bold"/>
            </a:endParaRPr>
          </a:p>
          <a:p>
            <a:r>
              <a:rPr lang="en-US" sz="4000" spc="-250" dirty="0">
                <a:solidFill>
                  <a:schemeClr val="bg1"/>
                </a:solidFill>
                <a:latin typeface="TT Norms Bold"/>
              </a:rPr>
              <a:t> How We  Collecting Data</a:t>
            </a:r>
          </a:p>
        </p:txBody>
      </p:sp>
      <p:grpSp>
        <p:nvGrpSpPr>
          <p:cNvPr id="12" name="Group 11">
            <a:extLst>
              <a:ext uri="{FF2B5EF4-FFF2-40B4-BE49-F238E27FC236}">
                <a16:creationId xmlns:a16="http://schemas.microsoft.com/office/drawing/2014/main" id="{2CD8DA71-D288-2C16-7023-881B7E85B3DC}"/>
              </a:ext>
            </a:extLst>
          </p:cNvPr>
          <p:cNvGrpSpPr/>
          <p:nvPr/>
        </p:nvGrpSpPr>
        <p:grpSpPr>
          <a:xfrm>
            <a:off x="3276600" y="962524"/>
            <a:ext cx="5202403" cy="9290005"/>
            <a:chOff x="3185498" y="832234"/>
            <a:chExt cx="5202403" cy="9290005"/>
          </a:xfrm>
        </p:grpSpPr>
        <p:grpSp>
          <p:nvGrpSpPr>
            <p:cNvPr id="9" name="Group 38">
              <a:extLst>
                <a:ext uri="{FF2B5EF4-FFF2-40B4-BE49-F238E27FC236}">
                  <a16:creationId xmlns:a16="http://schemas.microsoft.com/office/drawing/2014/main" id="{080E24CA-A48E-A888-10EE-B92262CFAE09}"/>
                </a:ext>
              </a:extLst>
            </p:cNvPr>
            <p:cNvGrpSpPr>
              <a:grpSpLocks noChangeAspect="1"/>
            </p:cNvGrpSpPr>
            <p:nvPr/>
          </p:nvGrpSpPr>
          <p:grpSpPr>
            <a:xfrm>
              <a:off x="4114800" y="1409700"/>
              <a:ext cx="3461344" cy="7146732"/>
              <a:chOff x="0" y="0"/>
              <a:chExt cx="3175000" cy="6350000"/>
            </a:xfrm>
          </p:grpSpPr>
          <p:sp>
            <p:nvSpPr>
              <p:cNvPr id="10" name="Freeform 39">
                <a:extLst>
                  <a:ext uri="{FF2B5EF4-FFF2-40B4-BE49-F238E27FC236}">
                    <a16:creationId xmlns:a16="http://schemas.microsoft.com/office/drawing/2014/main" id="{2DBFB693-ABE6-18A8-C8D9-347F690F3DF7}"/>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52824" t="-20796" r="-18213" b="-15884"/>
                </a:stretch>
              </a:blipFill>
            </p:spPr>
            <p:txBody>
              <a:bodyPr/>
              <a:lstStyle/>
              <a:p>
                <a:endParaRPr lang="en-US" dirty="0"/>
              </a:p>
            </p:txBody>
          </p:sp>
          <p:sp>
            <p:nvSpPr>
              <p:cNvPr id="11" name="Freeform 40">
                <a:extLst>
                  <a:ext uri="{FF2B5EF4-FFF2-40B4-BE49-F238E27FC236}">
                    <a16:creationId xmlns:a16="http://schemas.microsoft.com/office/drawing/2014/main" id="{DA70B570-E8B2-9E11-79B0-EB93825B6C92}"/>
                  </a:ext>
                </a:extLst>
              </p:cNvPr>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pic>
          <p:nvPicPr>
            <p:cNvPr id="4" name="Picture 4"/>
            <p:cNvPicPr>
              <a:picLocks noChangeAspect="1"/>
            </p:cNvPicPr>
            <p:nvPr/>
          </p:nvPicPr>
          <p:blipFill>
            <a:blip r:embed="rId3"/>
            <a:srcRect/>
            <a:stretch>
              <a:fillRect/>
            </a:stretch>
          </p:blipFill>
          <p:spPr>
            <a:xfrm>
              <a:off x="3185498" y="832234"/>
              <a:ext cx="5202403" cy="929000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0-#ppt_w/2"/>
                                          </p:val>
                                        </p:tav>
                                        <p:tav tm="100000">
                                          <p:val>
                                            <p:strVal val="#ppt_x"/>
                                          </p:val>
                                        </p:tav>
                                      </p:tavLst>
                                    </p:anim>
                                    <p:anim calcmode="lin" valueType="num">
                                      <p:cBhvr additive="base">
                                        <p:cTn id="8" dur="15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32230FD-CE96-300B-3986-F27FA7FC4108}"/>
              </a:ext>
            </a:extLst>
          </p:cNvPr>
          <p:cNvGrpSpPr/>
          <p:nvPr/>
        </p:nvGrpSpPr>
        <p:grpSpPr>
          <a:xfrm>
            <a:off x="12954000" y="2673677"/>
            <a:ext cx="2756112" cy="2246769"/>
            <a:chOff x="12877800" y="1181100"/>
            <a:chExt cx="2756112" cy="2246769"/>
          </a:xfrm>
        </p:grpSpPr>
        <p:sp>
          <p:nvSpPr>
            <p:cNvPr id="7" name="TextBox 6">
              <a:extLst>
                <a:ext uri="{FF2B5EF4-FFF2-40B4-BE49-F238E27FC236}">
                  <a16:creationId xmlns:a16="http://schemas.microsoft.com/office/drawing/2014/main" id="{AE79B722-9010-12E5-84C1-E1133D7AEEAA}"/>
                </a:ext>
              </a:extLst>
            </p:cNvPr>
            <p:cNvSpPr txBox="1"/>
            <p:nvPr/>
          </p:nvSpPr>
          <p:spPr>
            <a:xfrm>
              <a:off x="13182600" y="1181100"/>
              <a:ext cx="2451312" cy="2246769"/>
            </a:xfrm>
            <a:prstGeom prst="rect">
              <a:avLst/>
            </a:prstGeom>
            <a:noFill/>
          </p:spPr>
          <p:txBody>
            <a:bodyPr wrap="square" rtlCol="0">
              <a:spAutoFit/>
            </a:bodyPr>
            <a:lstStyle/>
            <a:p>
              <a:pPr>
                <a:lnSpc>
                  <a:spcPct val="150000"/>
                </a:lnSpc>
              </a:pPr>
              <a:r>
                <a:rPr lang="en-US" sz="2000" dirty="0">
                  <a:latin typeface="TT Fors" panose="020B0604020202020204" charset="0"/>
                </a:rPr>
                <a:t>Room Area Spaces</a:t>
              </a:r>
            </a:p>
            <a:p>
              <a:pPr>
                <a:lnSpc>
                  <a:spcPct val="150000"/>
                </a:lnSpc>
              </a:pPr>
              <a:r>
                <a:rPr lang="en-US" sz="2000" dirty="0">
                  <a:latin typeface="TT Fors" panose="020B0604020202020204" charset="0"/>
                </a:rPr>
                <a:t>Node</a:t>
              </a:r>
            </a:p>
            <a:p>
              <a:pPr>
                <a:lnSpc>
                  <a:spcPct val="150000"/>
                </a:lnSpc>
              </a:pPr>
              <a:r>
                <a:rPr lang="en-US" sz="2000" dirty="0">
                  <a:latin typeface="TT Fors" panose="020B0604020202020204" charset="0"/>
                </a:rPr>
                <a:t>Pathway</a:t>
              </a:r>
            </a:p>
            <a:p>
              <a:pPr>
                <a:lnSpc>
                  <a:spcPct val="150000"/>
                </a:lnSpc>
              </a:pPr>
              <a:r>
                <a:rPr lang="en-US" sz="2000" dirty="0">
                  <a:latin typeface="TT Fors" panose="020B0604020202020204" charset="0"/>
                </a:rPr>
                <a:t>Lift</a:t>
              </a:r>
            </a:p>
            <a:p>
              <a:endParaRPr lang="en-US" sz="2000" dirty="0">
                <a:latin typeface="TT Fors" panose="020B0604020202020204" charset="0"/>
              </a:endParaRPr>
            </a:p>
          </p:txBody>
        </p:sp>
        <p:sp>
          <p:nvSpPr>
            <p:cNvPr id="8" name="Rectangle 7">
              <a:extLst>
                <a:ext uri="{FF2B5EF4-FFF2-40B4-BE49-F238E27FC236}">
                  <a16:creationId xmlns:a16="http://schemas.microsoft.com/office/drawing/2014/main" id="{FB3A52C0-5B10-487C-A64A-9F58DF698612}"/>
                </a:ext>
              </a:extLst>
            </p:cNvPr>
            <p:cNvSpPr/>
            <p:nvPr/>
          </p:nvSpPr>
          <p:spPr>
            <a:xfrm>
              <a:off x="12877800" y="1403087"/>
              <a:ext cx="228600" cy="2286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9B977DA7-4656-9531-4046-5A03598835B7}"/>
                </a:ext>
              </a:extLst>
            </p:cNvPr>
            <p:cNvSpPr/>
            <p:nvPr/>
          </p:nvSpPr>
          <p:spPr>
            <a:xfrm>
              <a:off x="12877800" y="2247900"/>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D01916A7-4B8F-8895-3AA8-9AB5A7F61481}"/>
                </a:ext>
              </a:extLst>
            </p:cNvPr>
            <p:cNvSpPr/>
            <p:nvPr/>
          </p:nvSpPr>
          <p:spPr>
            <a:xfrm>
              <a:off x="12877800" y="1850739"/>
              <a:ext cx="228600" cy="228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498721C5-DAE9-EDE8-8405-7ECBA6BAC104}"/>
                </a:ext>
              </a:extLst>
            </p:cNvPr>
            <p:cNvSpPr/>
            <p:nvPr/>
          </p:nvSpPr>
          <p:spPr>
            <a:xfrm>
              <a:off x="12885193" y="2705100"/>
              <a:ext cx="228600" cy="228600"/>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6" name="Content Placeholder 15" descr="Diagram&#10;&#10;Description automatically generated">
            <a:extLst>
              <a:ext uri="{FF2B5EF4-FFF2-40B4-BE49-F238E27FC236}">
                <a16:creationId xmlns:a16="http://schemas.microsoft.com/office/drawing/2014/main" id="{8E2E01EF-86D5-7DC3-680D-557C2C7748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56" t="3687" r="6146"/>
          <a:stretch/>
        </p:blipFill>
        <p:spPr>
          <a:xfrm>
            <a:off x="304800" y="72695"/>
            <a:ext cx="11049000" cy="998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566E21C1-D9AB-C5A9-1534-696796BB3564}"/>
              </a:ext>
            </a:extLst>
          </p:cNvPr>
          <p:cNvSpPr txBox="1"/>
          <p:nvPr/>
        </p:nvSpPr>
        <p:spPr>
          <a:xfrm>
            <a:off x="11674642" y="555458"/>
            <a:ext cx="5715000" cy="757900"/>
          </a:xfrm>
          <a:prstGeom prst="rect">
            <a:avLst/>
          </a:prstGeom>
          <a:noFill/>
        </p:spPr>
        <p:txBody>
          <a:bodyPr wrap="square">
            <a:spAutoFit/>
          </a:bodyPr>
          <a:lstStyle/>
          <a:p>
            <a:pPr algn="ctr">
              <a:lnSpc>
                <a:spcPts val="5000"/>
              </a:lnSpc>
            </a:pPr>
            <a:r>
              <a:rPr lang="en-US" sz="4800" spc="-250" dirty="0">
                <a:solidFill>
                  <a:srgbClr val="000000"/>
                </a:solidFill>
                <a:latin typeface="TT Norms Bold"/>
              </a:rPr>
              <a:t>Collecting Data</a:t>
            </a:r>
          </a:p>
        </p:txBody>
      </p:sp>
      <p:sp>
        <p:nvSpPr>
          <p:cNvPr id="13" name="TextBox 12">
            <a:extLst>
              <a:ext uri="{FF2B5EF4-FFF2-40B4-BE49-F238E27FC236}">
                <a16:creationId xmlns:a16="http://schemas.microsoft.com/office/drawing/2014/main" id="{819AD012-E736-316D-3739-97A038EA30C4}"/>
              </a:ext>
            </a:extLst>
          </p:cNvPr>
          <p:cNvSpPr txBox="1"/>
          <p:nvPr/>
        </p:nvSpPr>
        <p:spPr>
          <a:xfrm>
            <a:off x="11867147" y="1599048"/>
            <a:ext cx="5715000" cy="918200"/>
          </a:xfrm>
          <a:prstGeom prst="rect">
            <a:avLst/>
          </a:prstGeom>
          <a:noFill/>
        </p:spPr>
        <p:txBody>
          <a:bodyPr wrap="square">
            <a:spAutoFit/>
          </a:bodyPr>
          <a:lstStyle/>
          <a:p>
            <a:pPr>
              <a:lnSpc>
                <a:spcPts val="3150"/>
              </a:lnSpc>
            </a:pPr>
            <a:r>
              <a:rPr lang="en-US" sz="2800" spc="-10" dirty="0">
                <a:solidFill>
                  <a:srgbClr val="545454"/>
                </a:solidFill>
                <a:latin typeface="TT Fors"/>
              </a:rPr>
              <a:t>Site 1 </a:t>
            </a:r>
          </a:p>
          <a:p>
            <a:pPr>
              <a:lnSpc>
                <a:spcPts val="3150"/>
              </a:lnSpc>
            </a:pPr>
            <a:r>
              <a:rPr lang="en-US" sz="2800" spc="-10" dirty="0">
                <a:solidFill>
                  <a:srgbClr val="545454"/>
                </a:solidFill>
                <a:latin typeface="TT Fors"/>
              </a:rPr>
              <a:t>Location: (EWU Ground Floor)</a:t>
            </a:r>
          </a:p>
        </p:txBody>
      </p:sp>
      <p:sp>
        <p:nvSpPr>
          <p:cNvPr id="6" name="TextBox 5">
            <a:extLst>
              <a:ext uri="{FF2B5EF4-FFF2-40B4-BE49-F238E27FC236}">
                <a16:creationId xmlns:a16="http://schemas.microsoft.com/office/drawing/2014/main" id="{45A30F39-58BA-5FB9-DF28-5524417613BE}"/>
              </a:ext>
            </a:extLst>
          </p:cNvPr>
          <p:cNvSpPr txBox="1"/>
          <p:nvPr/>
        </p:nvSpPr>
        <p:spPr>
          <a:xfrm>
            <a:off x="11752847" y="4742611"/>
            <a:ext cx="5943600" cy="3349635"/>
          </a:xfrm>
          <a:prstGeom prst="rect">
            <a:avLst/>
          </a:prstGeom>
          <a:noFill/>
        </p:spPr>
        <p:txBody>
          <a:bodyPr wrap="square">
            <a:spAutoFit/>
          </a:bodyPr>
          <a:lstStyle/>
          <a:p>
            <a:pPr marL="342900" indent="-342900">
              <a:lnSpc>
                <a:spcPts val="3150"/>
              </a:lnSpc>
              <a:buFont typeface="Arial" panose="020B0604020202020204" pitchFamily="34" charset="0"/>
              <a:buChar char="•"/>
            </a:pPr>
            <a:r>
              <a:rPr lang="en-US" sz="2000" spc="-10" dirty="0">
                <a:latin typeface="TT Fors"/>
              </a:rPr>
              <a:t>Identifying the Nodes.</a:t>
            </a:r>
          </a:p>
          <a:p>
            <a:pPr marL="342900" indent="-342900">
              <a:lnSpc>
                <a:spcPts val="3150"/>
              </a:lnSpc>
              <a:buFont typeface="Arial" panose="020B0604020202020204" pitchFamily="34" charset="0"/>
              <a:buChar char="•"/>
            </a:pPr>
            <a:r>
              <a:rPr lang="en-US" sz="2000" spc="-10" dirty="0">
                <a:latin typeface="TT Fors"/>
              </a:rPr>
              <a:t>Each Node contained minimum three data ( x, y, z etc.)</a:t>
            </a:r>
          </a:p>
          <a:p>
            <a:pPr marL="342900" indent="-342900">
              <a:lnSpc>
                <a:spcPts val="3150"/>
              </a:lnSpc>
              <a:buFont typeface="Arial" panose="020B0604020202020204" pitchFamily="34" charset="0"/>
              <a:buChar char="•"/>
            </a:pPr>
            <a:r>
              <a:rPr lang="en-US" sz="2000" spc="-10" dirty="0">
                <a:latin typeface="TT Fors"/>
              </a:rPr>
              <a:t>There will be mandatory nodes for each door front and path corner.</a:t>
            </a:r>
          </a:p>
          <a:p>
            <a:pPr marL="342900" indent="-342900">
              <a:lnSpc>
                <a:spcPts val="3150"/>
              </a:lnSpc>
              <a:buFont typeface="Arial" panose="020B0604020202020204" pitchFamily="34" charset="0"/>
              <a:buChar char="•"/>
            </a:pPr>
            <a:r>
              <a:rPr lang="en-US" sz="2000" spc="-10" dirty="0">
                <a:latin typeface="TT Fors"/>
              </a:rPr>
              <a:t>Each Node is connected by a line.</a:t>
            </a:r>
          </a:p>
          <a:p>
            <a:pPr marL="342900" indent="-342900">
              <a:lnSpc>
                <a:spcPts val="3150"/>
              </a:lnSpc>
              <a:buFont typeface="Arial" panose="020B0604020202020204" pitchFamily="34" charset="0"/>
              <a:buChar char="•"/>
            </a:pPr>
            <a:r>
              <a:rPr lang="en-US" sz="2000" spc="-10" dirty="0">
                <a:latin typeface="TT Fors"/>
              </a:rPr>
              <a:t>Every node to node contained a weight value.</a:t>
            </a:r>
          </a:p>
          <a:p>
            <a:pPr marL="342900" indent="-342900">
              <a:lnSpc>
                <a:spcPts val="3150"/>
              </a:lnSpc>
              <a:buFont typeface="Arial" panose="020B0604020202020204" pitchFamily="34" charset="0"/>
              <a:buChar char="•"/>
            </a:pPr>
            <a:endParaRPr lang="en-US" sz="2000" spc="-10" dirty="0">
              <a:latin typeface="TT Fors"/>
            </a:endParaRPr>
          </a:p>
        </p:txBody>
      </p:sp>
    </p:spTree>
    <p:extLst>
      <p:ext uri="{BB962C8B-B14F-4D97-AF65-F5344CB8AC3E}">
        <p14:creationId xmlns:p14="http://schemas.microsoft.com/office/powerpoint/2010/main" val="420032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84FDC46-315D-4BE9-84FF-4185FB603CCF}">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2435</TotalTime>
  <Words>1731</Words>
  <Application>Microsoft Office PowerPoint</Application>
  <PresentationFormat>Custom</PresentationFormat>
  <Paragraphs>186</Paragraphs>
  <Slides>19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Oswald</vt:lpstr>
      <vt:lpstr>Garet Bold</vt:lpstr>
      <vt:lpstr>Barlow Bold</vt:lpstr>
      <vt:lpstr>Barlow Medium</vt:lpstr>
      <vt:lpstr>TT Norms</vt:lpstr>
      <vt:lpstr>TT Fors Bold</vt:lpstr>
      <vt:lpstr>Public Sans Bold</vt:lpstr>
      <vt:lpstr>Calibri</vt:lpstr>
      <vt:lpstr>HelveticaNeue Regular</vt:lpstr>
      <vt:lpstr>TT Fors</vt:lpstr>
      <vt:lpstr>TT Norms Bold</vt:lpstr>
      <vt:lpstr>HK Grotesk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dc:creator>Kazi Sifat Al Maksud</dc:creator>
  <cp:lastModifiedBy>Kazi Sifat Al Maksud</cp:lastModifiedBy>
  <cp:revision>28</cp:revision>
  <dcterms:created xsi:type="dcterms:W3CDTF">2006-08-16T00:00:00Z</dcterms:created>
  <dcterms:modified xsi:type="dcterms:W3CDTF">2023-03-18T19:16:20Z</dcterms:modified>
  <dc:identifier>DAFZ0ImhwpU</dc:identifier>
</cp:coreProperties>
</file>